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C789D8-026B-A381-ADD8-2639B786B424}" name="Mendelson , Alex" initials="M,A" userId="S::alex.mendelson.698@my.csun.edu::b5197b80-85c3-4871-be06-fccfde9bb34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147"/>
    <a:srgbClr val="51969C"/>
    <a:srgbClr val="954ECA"/>
    <a:srgbClr val="0DC967"/>
    <a:srgbClr val="E7545E"/>
    <a:srgbClr val="E07355"/>
    <a:srgbClr val="000000"/>
    <a:srgbClr val="725940"/>
    <a:srgbClr val="9AD4D9"/>
    <a:srgbClr val="497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503" autoAdjust="0"/>
    <p:restoredTop sz="97425" autoAdjust="0"/>
  </p:normalViewPr>
  <p:slideViewPr>
    <p:cSldViewPr snapToGrid="0">
      <p:cViewPr>
        <p:scale>
          <a:sx n="200" d="100"/>
          <a:sy n="200" d="100"/>
        </p:scale>
        <p:origin x="-28656" y="-6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813624-1D6F-4EB7-8D1A-CDF3AF55F3E6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9D05-25C3-4507-9A9D-2489D03FC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36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1pPr>
    <a:lvl2pPr marL="498759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2pPr>
    <a:lvl3pPr marL="997519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3pPr>
    <a:lvl4pPr marL="1496278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4pPr>
    <a:lvl5pPr marL="1995038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5pPr>
    <a:lvl6pPr marL="2493797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6pPr>
    <a:lvl7pPr marL="2992557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7pPr>
    <a:lvl8pPr marL="3491316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8pPr>
    <a:lvl9pPr marL="3990076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9D05-25C3-4507-9A9D-2489D03FCE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12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7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37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72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77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8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41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7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3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8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0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92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11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jpeg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8.png"/><Relationship Id="rId5" Type="http://schemas.openxmlformats.org/officeDocument/2006/relationships/image" Target="../media/image3.jpg"/><Relationship Id="rId15" Type="http://schemas.openxmlformats.org/officeDocument/2006/relationships/image" Target="../media/image11.png"/><Relationship Id="rId10" Type="http://schemas.openxmlformats.org/officeDocument/2006/relationships/image" Target="../media/image7.jpe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D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5E8DCD-52CF-6019-47F3-9BA1A01DD997}"/>
              </a:ext>
            </a:extLst>
          </p:cNvPr>
          <p:cNvSpPr>
            <a:spLocks/>
          </p:cNvSpPr>
          <p:nvPr/>
        </p:nvSpPr>
        <p:spPr>
          <a:xfrm>
            <a:off x="32786477" y="14731742"/>
            <a:ext cx="10418666" cy="1475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50">
              <a:ea typeface="+mn-lt"/>
              <a:cs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45B4C2-B7E1-D66F-C46B-A2D1F7C24496}"/>
              </a:ext>
            </a:extLst>
          </p:cNvPr>
          <p:cNvSpPr/>
          <p:nvPr/>
        </p:nvSpPr>
        <p:spPr>
          <a:xfrm>
            <a:off x="698258" y="6159379"/>
            <a:ext cx="10418666" cy="18413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071E8-08FA-E687-953D-F16E7009A178}"/>
              </a:ext>
            </a:extLst>
          </p:cNvPr>
          <p:cNvSpPr>
            <a:spLocks/>
          </p:cNvSpPr>
          <p:nvPr/>
        </p:nvSpPr>
        <p:spPr>
          <a:xfrm>
            <a:off x="11873258" y="6140974"/>
            <a:ext cx="20074821" cy="18413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5EA8C6AF-F638-0612-CF1F-8EA173508568}"/>
              </a:ext>
            </a:extLst>
          </p:cNvPr>
          <p:cNvSpPr/>
          <p:nvPr/>
        </p:nvSpPr>
        <p:spPr>
          <a:xfrm>
            <a:off x="691515" y="511286"/>
            <a:ext cx="42489120" cy="5098111"/>
          </a:xfrm>
          <a:prstGeom prst="round2DiagRect">
            <a:avLst/>
          </a:prstGeom>
          <a:solidFill>
            <a:srgbClr val="497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latin typeface="Verdana Pro"/>
              <a:ea typeface="+mn-lt"/>
              <a:cs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D6F9F1-7A6A-82FF-FB2A-D5CA645131BC}"/>
              </a:ext>
            </a:extLst>
          </p:cNvPr>
          <p:cNvSpPr/>
          <p:nvPr/>
        </p:nvSpPr>
        <p:spPr>
          <a:xfrm>
            <a:off x="700067" y="6140976"/>
            <a:ext cx="10416857" cy="980369"/>
          </a:xfrm>
          <a:prstGeom prst="rect">
            <a:avLst/>
          </a:prstGeom>
          <a:solidFill>
            <a:srgbClr val="E07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Verdana Pro Light"/>
                <a:cs typeface="Calibri" panose="020F0502020204030204"/>
              </a:rPr>
              <a:t>Background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BF2E63-21D4-060E-2E14-875384E47D32}"/>
              </a:ext>
            </a:extLst>
          </p:cNvPr>
          <p:cNvSpPr/>
          <p:nvPr/>
        </p:nvSpPr>
        <p:spPr>
          <a:xfrm>
            <a:off x="32786477" y="14731742"/>
            <a:ext cx="10418667" cy="978625"/>
          </a:xfrm>
          <a:prstGeom prst="rect">
            <a:avLst/>
          </a:prstGeom>
          <a:solidFill>
            <a:srgbClr val="E07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 dirty="0">
                <a:latin typeface="Verdana Pro Light"/>
                <a:cs typeface="Calibri"/>
              </a:rPr>
              <a:t>Next Steps</a:t>
            </a:r>
            <a:endParaRPr lang="en-US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7387C7-62A5-97C4-E69D-3E61E1662869}"/>
              </a:ext>
            </a:extLst>
          </p:cNvPr>
          <p:cNvSpPr/>
          <p:nvPr/>
        </p:nvSpPr>
        <p:spPr>
          <a:xfrm>
            <a:off x="11874626" y="6132711"/>
            <a:ext cx="20074821" cy="986889"/>
          </a:xfrm>
          <a:prstGeom prst="rect">
            <a:avLst/>
          </a:prstGeom>
          <a:solidFill>
            <a:srgbClr val="E07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 dirty="0">
                <a:latin typeface="Verdana Pro Light"/>
                <a:cs typeface="Calibri"/>
              </a:rPr>
              <a:t>Results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09A2C3-E2B5-B3AE-6845-01C452887E06}"/>
              </a:ext>
            </a:extLst>
          </p:cNvPr>
          <p:cNvSpPr txBox="1"/>
          <p:nvPr/>
        </p:nvSpPr>
        <p:spPr>
          <a:xfrm>
            <a:off x="10995763" y="919027"/>
            <a:ext cx="2189967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Verdana Pro"/>
                <a:ea typeface="+mn-lt"/>
                <a:cs typeface="+mn-lt"/>
              </a:rPr>
              <a:t>Does response to increased temperature differ among clones of pitcher plant rotifers?</a:t>
            </a:r>
            <a:endParaRPr lang="en-US" sz="7200" i="1" dirty="0">
              <a:solidFill>
                <a:schemeClr val="bg1"/>
              </a:solidFill>
              <a:latin typeface="Verdana Pro"/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0CBEF7-EB17-B7C8-AB4F-77A16A5B5A61}"/>
              </a:ext>
            </a:extLst>
          </p:cNvPr>
          <p:cNvSpPr txBox="1"/>
          <p:nvPr/>
        </p:nvSpPr>
        <p:spPr>
          <a:xfrm>
            <a:off x="1547813" y="3747377"/>
            <a:ext cx="40776525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Verdana Pro"/>
                <a:cs typeface="Calibri"/>
              </a:rPr>
              <a:t>Alex A. Mendelson*, Casey P. </a:t>
            </a:r>
            <a:r>
              <a:rPr lang="en-US" sz="4400" dirty="0" err="1">
                <a:solidFill>
                  <a:schemeClr val="bg1"/>
                </a:solidFill>
                <a:latin typeface="Verdana Pro"/>
                <a:cs typeface="Calibri"/>
              </a:rPr>
              <a:t>terHorst</a:t>
            </a:r>
            <a:endParaRPr lang="en-US" sz="4400" dirty="0">
              <a:solidFill>
                <a:schemeClr val="bg1"/>
              </a:solidFill>
              <a:latin typeface="Verdana Pro"/>
              <a:ea typeface="+mn-lt"/>
              <a:cs typeface="+mn-lt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Verdana Pro"/>
                <a:ea typeface="+mn-lt"/>
                <a:cs typeface="+mn-lt"/>
              </a:rPr>
              <a:t>Department of Biology | California State University, Northridge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EB931-01EB-71C5-C640-07003530EBB1}"/>
              </a:ext>
            </a:extLst>
          </p:cNvPr>
          <p:cNvSpPr txBox="1"/>
          <p:nvPr/>
        </p:nvSpPr>
        <p:spPr>
          <a:xfrm>
            <a:off x="6107184" y="11476139"/>
            <a:ext cx="180975" cy="3463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1651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23573D0C-CC89-C940-066D-57F9B363E217}"/>
              </a:ext>
            </a:extLst>
          </p:cNvPr>
          <p:cNvSpPr/>
          <p:nvPr/>
        </p:nvSpPr>
        <p:spPr>
          <a:xfrm rot="16200000">
            <a:off x="30962443" y="6128856"/>
            <a:ext cx="991802" cy="987160"/>
          </a:xfrm>
          <a:prstGeom prst="rtTriangle">
            <a:avLst/>
          </a:prstGeom>
          <a:solidFill>
            <a:srgbClr val="B36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1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81513F7A-7E87-CB0A-6C0F-EB28E4FF80EB}"/>
              </a:ext>
            </a:extLst>
          </p:cNvPr>
          <p:cNvSpPr/>
          <p:nvPr/>
        </p:nvSpPr>
        <p:spPr>
          <a:xfrm rot="16200000">
            <a:off x="10134969" y="6139389"/>
            <a:ext cx="980371" cy="983542"/>
          </a:xfrm>
          <a:prstGeom prst="rtTriangle">
            <a:avLst/>
          </a:prstGeom>
          <a:solidFill>
            <a:srgbClr val="B36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1"/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42646E43-11B2-8832-3A20-D25AFB3DD2DE}"/>
              </a:ext>
            </a:extLst>
          </p:cNvPr>
          <p:cNvSpPr/>
          <p:nvPr/>
        </p:nvSpPr>
        <p:spPr>
          <a:xfrm rot="16200000">
            <a:off x="42222253" y="14727474"/>
            <a:ext cx="978625" cy="987161"/>
          </a:xfrm>
          <a:prstGeom prst="rtTriangle">
            <a:avLst/>
          </a:prstGeom>
          <a:solidFill>
            <a:srgbClr val="B36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327469-6868-7D18-30CA-F8CDBC40AB8B}"/>
              </a:ext>
            </a:extLst>
          </p:cNvPr>
          <p:cNvSpPr/>
          <p:nvPr/>
        </p:nvSpPr>
        <p:spPr>
          <a:xfrm>
            <a:off x="686044" y="25281619"/>
            <a:ext cx="31261109" cy="7111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8745F9-94B3-D2B1-F2E9-0FF0D81113A2}"/>
              </a:ext>
            </a:extLst>
          </p:cNvPr>
          <p:cNvSpPr/>
          <p:nvPr/>
        </p:nvSpPr>
        <p:spPr>
          <a:xfrm>
            <a:off x="686048" y="25282384"/>
            <a:ext cx="31261109" cy="980369"/>
          </a:xfrm>
          <a:prstGeom prst="rect">
            <a:avLst/>
          </a:prstGeom>
          <a:solidFill>
            <a:srgbClr val="E07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Verdana Pro Light"/>
                <a:cs typeface="Calibri" panose="020F0502020204030204"/>
              </a:rPr>
              <a:t>Methods</a:t>
            </a:r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01D15AEC-2E52-D4A4-E8A6-5F1BB5224E38}"/>
              </a:ext>
            </a:extLst>
          </p:cNvPr>
          <p:cNvSpPr/>
          <p:nvPr/>
        </p:nvSpPr>
        <p:spPr>
          <a:xfrm rot="16200000">
            <a:off x="30965201" y="25272110"/>
            <a:ext cx="980371" cy="983542"/>
          </a:xfrm>
          <a:prstGeom prst="rtTriangle">
            <a:avLst/>
          </a:prstGeom>
          <a:solidFill>
            <a:srgbClr val="B36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1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5B253D-EC68-540A-BFEC-7AD836AEACC4}"/>
              </a:ext>
            </a:extLst>
          </p:cNvPr>
          <p:cNvCxnSpPr>
            <a:cxnSpLocks/>
          </p:cNvCxnSpPr>
          <p:nvPr/>
        </p:nvCxnSpPr>
        <p:spPr>
          <a:xfrm>
            <a:off x="10574519" y="3427659"/>
            <a:ext cx="227421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red and white logo&#10;&#10;Description automatically generated">
            <a:extLst>
              <a:ext uri="{FF2B5EF4-FFF2-40B4-BE49-F238E27FC236}">
                <a16:creationId xmlns:a16="http://schemas.microsoft.com/office/drawing/2014/main" id="{8BAE5EB8-AA1D-D1F3-3E0D-5FF35D649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4376" y="804549"/>
            <a:ext cx="4542223" cy="4542223"/>
          </a:xfrm>
          <a:prstGeom prst="rect">
            <a:avLst/>
          </a:prstGeom>
        </p:spPr>
      </p:pic>
      <p:pic>
        <p:nvPicPr>
          <p:cNvPr id="46" name="Picture 45" descr="A colorful text on a black background&#10;&#10;Description automatically generated">
            <a:extLst>
              <a:ext uri="{FF2B5EF4-FFF2-40B4-BE49-F238E27FC236}">
                <a16:creationId xmlns:a16="http://schemas.microsoft.com/office/drawing/2014/main" id="{25920AB7-DBB7-D967-C3E6-4C94E69A85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20" y="1144691"/>
            <a:ext cx="6003382" cy="372302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80BAE60-AC94-2B11-AE0C-7D607B6702C7}"/>
              </a:ext>
            </a:extLst>
          </p:cNvPr>
          <p:cNvSpPr txBox="1"/>
          <p:nvPr/>
        </p:nvSpPr>
        <p:spPr>
          <a:xfrm>
            <a:off x="1071731" y="9241062"/>
            <a:ext cx="9726755" cy="1712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91" dirty="0">
                <a:latin typeface="Verdana Pro"/>
                <a:ea typeface="+mn-lt"/>
                <a:cs typeface="+mn-lt"/>
              </a:rPr>
              <a:t>The potential for a population to rapidly adapt to new stressful conditions relies on diversity in individual stress response.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E7C44F-6256-F99E-6BDC-32C65E43C35F}"/>
              </a:ext>
            </a:extLst>
          </p:cNvPr>
          <p:cNvSpPr txBox="1"/>
          <p:nvPr/>
        </p:nvSpPr>
        <p:spPr>
          <a:xfrm>
            <a:off x="1044214" y="7377532"/>
            <a:ext cx="9726755" cy="1712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91" dirty="0">
                <a:latin typeface="Verdana Pro"/>
                <a:ea typeface="+mn-lt"/>
                <a:cs typeface="+mn-lt"/>
              </a:rPr>
              <a:t>When faced with rapid global change, many populations are likely to rely on rapid evolution to avoid extinction.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C92F94-C386-2678-F1B6-5B4DF0B1C93E}"/>
              </a:ext>
            </a:extLst>
          </p:cNvPr>
          <p:cNvSpPr txBox="1"/>
          <p:nvPr/>
        </p:nvSpPr>
        <p:spPr>
          <a:xfrm>
            <a:off x="1071731" y="11147634"/>
            <a:ext cx="9699238" cy="1712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91" b="1" dirty="0">
                <a:latin typeface="Verdana Pro"/>
                <a:ea typeface="+mn-lt"/>
                <a:cs typeface="+mn-lt"/>
              </a:rPr>
              <a:t>Does response to increased temperature differ among clones of pitcher plant rotifers?</a:t>
            </a:r>
          </a:p>
        </p:txBody>
      </p:sp>
      <p:pic>
        <p:nvPicPr>
          <p:cNvPr id="65" name="Picture 64" descr="A close-up of a microscopic creature&#10;&#10;Description automatically generated">
            <a:extLst>
              <a:ext uri="{FF2B5EF4-FFF2-40B4-BE49-F238E27FC236}">
                <a16:creationId xmlns:a16="http://schemas.microsoft.com/office/drawing/2014/main" id="{BBF44DF5-2F6B-22CF-BB37-A6B970EE8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"/>
          <a:stretch>
            <a:fillRect/>
          </a:stretch>
        </p:blipFill>
        <p:spPr>
          <a:xfrm>
            <a:off x="8104934" y="13242738"/>
            <a:ext cx="2328607" cy="452118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02449F19-6A8D-C123-C0B1-B3717EE30C1A}"/>
              </a:ext>
            </a:extLst>
          </p:cNvPr>
          <p:cNvSpPr txBox="1"/>
          <p:nvPr/>
        </p:nvSpPr>
        <p:spPr>
          <a:xfrm>
            <a:off x="5976710" y="27087296"/>
            <a:ext cx="10366605" cy="19473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40080" indent="-498759">
              <a:buFont typeface="Arial" panose="020B0604020202020204" pitchFamily="34" charset="0"/>
              <a:buChar char="•"/>
            </a:pPr>
            <a:r>
              <a:rPr lang="en-US" sz="3000" dirty="0">
                <a:latin typeface="Verdana Pro"/>
                <a:ea typeface="+mn-lt"/>
                <a:cs typeface="+mn-lt"/>
              </a:rPr>
              <a:t>97 leaf water samples from </a:t>
            </a:r>
            <a:r>
              <a:rPr lang="en-US" sz="3000" i="1" dirty="0">
                <a:latin typeface="Verdana Pro"/>
                <a:ea typeface="+mn-lt"/>
                <a:cs typeface="+mn-lt"/>
              </a:rPr>
              <a:t>Sarracenia purpurea</a:t>
            </a:r>
            <a:r>
              <a:rPr lang="en-US" sz="3000" dirty="0">
                <a:latin typeface="Verdana Pro"/>
                <a:ea typeface="+mn-lt"/>
                <a:cs typeface="+mn-lt"/>
              </a:rPr>
              <a:t> in the Apalachicola National Forest, FL</a:t>
            </a:r>
          </a:p>
          <a:p>
            <a:pPr marL="640080" indent="-498759">
              <a:buFont typeface="Arial" panose="020B0604020202020204" pitchFamily="34" charset="0"/>
              <a:buChar char="•"/>
            </a:pPr>
            <a:r>
              <a:rPr lang="en-US" sz="3000" dirty="0">
                <a:latin typeface="Verdana Pro"/>
                <a:ea typeface="+mn-lt"/>
                <a:cs typeface="+mn-lt"/>
              </a:rPr>
              <a:t>Individuals of </a:t>
            </a:r>
            <a:r>
              <a:rPr lang="en-US" sz="3000" i="1" dirty="0">
                <a:latin typeface="Verdana Pro"/>
                <a:ea typeface="+mn-lt"/>
                <a:cs typeface="+mn-lt"/>
              </a:rPr>
              <a:t>H. rosa</a:t>
            </a:r>
            <a:r>
              <a:rPr lang="en-US" sz="3000" dirty="0">
                <a:latin typeface="Verdana Pro"/>
                <a:ea typeface="+mn-lt"/>
                <a:cs typeface="+mn-lt"/>
              </a:rPr>
              <a:t> isolated to establish clonal cultures</a:t>
            </a:r>
            <a:endParaRPr lang="en-US" sz="3000" i="1" dirty="0">
              <a:latin typeface="Verdana Pro"/>
              <a:ea typeface="+mn-lt"/>
              <a:cs typeface="+mn-lt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532B069-9E4A-1D81-FEAE-A222953C07F1}"/>
              </a:ext>
            </a:extLst>
          </p:cNvPr>
          <p:cNvGrpSpPr/>
          <p:nvPr/>
        </p:nvGrpSpPr>
        <p:grpSpPr>
          <a:xfrm>
            <a:off x="890064" y="19040603"/>
            <a:ext cx="10662900" cy="4845012"/>
            <a:chOff x="29751334" y="15739304"/>
            <a:chExt cx="11586573" cy="5264710"/>
          </a:xfrm>
        </p:grpSpPr>
        <p:pic>
          <p:nvPicPr>
            <p:cNvPr id="95" name="Picture 4" descr="Ants | Insect Facts | Adams™">
              <a:extLst>
                <a:ext uri="{FF2B5EF4-FFF2-40B4-BE49-F238E27FC236}">
                  <a16:creationId xmlns:a16="http://schemas.microsoft.com/office/drawing/2014/main" id="{30669BCB-2E80-52E7-8B4D-5B20EE6827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130289" y="18511608"/>
              <a:ext cx="2161175" cy="134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75B59EE0-0FF9-6DE8-8C55-737C89121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30994" y="18589293"/>
              <a:ext cx="2288257" cy="1657013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2621C08-2BF0-F6BA-0B4E-52EF6C5D4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584503" y="17286017"/>
              <a:ext cx="1554323" cy="134143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47745D8-DFBB-4602-61C1-A5BB7A851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09947" y="17035922"/>
              <a:ext cx="1800241" cy="157869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0" name="Picture 10" descr="PCDimage">
              <a:extLst>
                <a:ext uri="{FF2B5EF4-FFF2-40B4-BE49-F238E27FC236}">
                  <a16:creationId xmlns:a16="http://schemas.microsoft.com/office/drawing/2014/main" id="{FAE192AE-BAA4-B918-4FFC-C765CD8D31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2012" b="77420" l="16744" r="7631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7" t="15086" r="16234" b="15654"/>
            <a:stretch/>
          </p:blipFill>
          <p:spPr bwMode="auto">
            <a:xfrm>
              <a:off x="31286250" y="16338750"/>
              <a:ext cx="1092807" cy="104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15C4BDE-875C-99AC-E9F4-9DB52AB472C3}"/>
                </a:ext>
              </a:extLst>
            </p:cNvPr>
            <p:cNvCxnSpPr>
              <a:cxnSpLocks/>
            </p:cNvCxnSpPr>
            <p:nvPr/>
          </p:nvCxnSpPr>
          <p:spPr>
            <a:xfrm>
              <a:off x="32643911" y="16468708"/>
              <a:ext cx="4280194" cy="0"/>
            </a:xfrm>
            <a:prstGeom prst="line">
              <a:avLst/>
            </a:prstGeom>
            <a:ln w="76200">
              <a:solidFill>
                <a:schemeClr val="accent6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6107B48-BB80-29B4-5DE3-05FA9FBF693E}"/>
                </a:ext>
              </a:extLst>
            </p:cNvPr>
            <p:cNvSpPr txBox="1"/>
            <p:nvPr/>
          </p:nvSpPr>
          <p:spPr>
            <a:xfrm>
              <a:off x="33205717" y="15739304"/>
              <a:ext cx="3120409" cy="737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808" b="1" cap="small" dirty="0">
                  <a:solidFill>
                    <a:schemeClr val="accent6"/>
                  </a:solidFill>
                </a:rPr>
                <a:t>Competition</a:t>
              </a: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E3E643-F0FD-5C2B-1FE5-D9D7A7C7F0E5}"/>
                </a:ext>
              </a:extLst>
            </p:cNvPr>
            <p:cNvSpPr/>
            <p:nvPr/>
          </p:nvSpPr>
          <p:spPr>
            <a:xfrm flipV="1">
              <a:off x="31862397" y="19476214"/>
              <a:ext cx="1924153" cy="818175"/>
            </a:xfrm>
            <a:custGeom>
              <a:avLst/>
              <a:gdLst>
                <a:gd name="connsiteX0" fmla="*/ 0 w 2179320"/>
                <a:gd name="connsiteY0" fmla="*/ 0 h 914823"/>
                <a:gd name="connsiteX1" fmla="*/ 792480 w 2179320"/>
                <a:gd name="connsiteY1" fmla="*/ 777240 h 914823"/>
                <a:gd name="connsiteX2" fmla="*/ 2179320 w 2179320"/>
                <a:gd name="connsiteY2" fmla="*/ 914400 h 914823"/>
                <a:gd name="connsiteX3" fmla="*/ 2179320 w 2179320"/>
                <a:gd name="connsiteY3" fmla="*/ 914400 h 914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9320" h="914823">
                  <a:moveTo>
                    <a:pt x="0" y="0"/>
                  </a:moveTo>
                  <a:cubicBezTo>
                    <a:pt x="214630" y="312420"/>
                    <a:pt x="429260" y="624840"/>
                    <a:pt x="792480" y="777240"/>
                  </a:cubicBezTo>
                  <a:cubicBezTo>
                    <a:pt x="1155700" y="929640"/>
                    <a:pt x="2179320" y="914400"/>
                    <a:pt x="2179320" y="914400"/>
                  </a:cubicBezTo>
                  <a:lnTo>
                    <a:pt x="2179320" y="914400"/>
                  </a:lnTo>
                </a:path>
              </a:pathLst>
            </a:custGeom>
            <a:noFill/>
            <a:ln w="762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38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8F402EB-A527-BE1E-61EE-C8C86F1E2F18}"/>
                </a:ext>
              </a:extLst>
            </p:cNvPr>
            <p:cNvSpPr txBox="1"/>
            <p:nvPr/>
          </p:nvSpPr>
          <p:spPr>
            <a:xfrm>
              <a:off x="33787357" y="17311987"/>
              <a:ext cx="2839849" cy="737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808" b="1" cap="small" dirty="0" err="1">
                  <a:solidFill>
                    <a:schemeClr val="accent1"/>
                  </a:solidFill>
                </a:rPr>
                <a:t>Bacterivory</a:t>
              </a:r>
              <a:endParaRPr lang="en-US" sz="3333" b="1" cap="small" dirty="0">
                <a:solidFill>
                  <a:schemeClr val="accent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7884203-462E-50D4-D57A-653B48111384}"/>
                </a:ext>
              </a:extLst>
            </p:cNvPr>
            <p:cNvSpPr txBox="1"/>
            <p:nvPr/>
          </p:nvSpPr>
          <p:spPr>
            <a:xfrm>
              <a:off x="37140861" y="16913960"/>
              <a:ext cx="4197046" cy="657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33" i="1" dirty="0"/>
                <a:t>H. rosa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C149925-31E4-5AEB-67FD-CC090A28850F}"/>
                </a:ext>
              </a:extLst>
            </p:cNvPr>
            <p:cNvSpPr txBox="1"/>
            <p:nvPr/>
          </p:nvSpPr>
          <p:spPr>
            <a:xfrm>
              <a:off x="29921354" y="17270074"/>
              <a:ext cx="2918312" cy="657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33" dirty="0"/>
                <a:t>Ciliates</a:t>
              </a:r>
            </a:p>
          </p:txBody>
        </p:sp>
        <p:pic>
          <p:nvPicPr>
            <p:cNvPr id="107" name="Picture 10" descr="PCDimage">
              <a:extLst>
                <a:ext uri="{FF2B5EF4-FFF2-40B4-BE49-F238E27FC236}">
                  <a16:creationId xmlns:a16="http://schemas.microsoft.com/office/drawing/2014/main" id="{63EEB41A-AC8C-12BF-5D1E-A126AD48EE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2012" b="77420" l="16744" r="7631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7" t="15086" r="16234" b="15654"/>
            <a:stretch/>
          </p:blipFill>
          <p:spPr bwMode="auto">
            <a:xfrm rot="17724992">
              <a:off x="30609421" y="16095182"/>
              <a:ext cx="807972" cy="77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10" descr="PCDimage">
              <a:extLst>
                <a:ext uri="{FF2B5EF4-FFF2-40B4-BE49-F238E27FC236}">
                  <a16:creationId xmlns:a16="http://schemas.microsoft.com/office/drawing/2014/main" id="{5B3D5D19-229D-71AF-38C5-AD1ED86E5A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2012" b="77420" l="16744" r="7631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7" t="15086" r="16234" b="15654"/>
            <a:stretch/>
          </p:blipFill>
          <p:spPr bwMode="auto">
            <a:xfrm rot="12655331">
              <a:off x="31065701" y="15891773"/>
              <a:ext cx="807972" cy="775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8DC9AC8-E598-DB21-EA8B-33DCD5108F4D}"/>
                </a:ext>
              </a:extLst>
            </p:cNvPr>
            <p:cNvSpPr txBox="1"/>
            <p:nvPr/>
          </p:nvSpPr>
          <p:spPr>
            <a:xfrm>
              <a:off x="34008421" y="20168918"/>
              <a:ext cx="2333403" cy="554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33" dirty="0"/>
                <a:t>Bacteria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2AB26E5-C8EB-D274-8367-19D1438A0C03}"/>
                </a:ext>
              </a:extLst>
            </p:cNvPr>
            <p:cNvSpPr txBox="1"/>
            <p:nvPr/>
          </p:nvSpPr>
          <p:spPr>
            <a:xfrm>
              <a:off x="29751334" y="19789029"/>
              <a:ext cx="2455553" cy="1214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33" dirty="0"/>
                <a:t>Basal Resource</a:t>
              </a:r>
            </a:p>
          </p:txBody>
        </p:sp>
      </p:grpSp>
      <p:pic>
        <p:nvPicPr>
          <p:cNvPr id="115" name="Picture 114" descr="A close up of a plant&#10;&#10;Description automatically generated">
            <a:extLst>
              <a:ext uri="{FF2B5EF4-FFF2-40B4-BE49-F238E27FC236}">
                <a16:creationId xmlns:a16="http://schemas.microsoft.com/office/drawing/2014/main" id="{F9E166E6-F8AA-8A00-4735-E25B0B59CEB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5" t="13647" r="20765" b="24571"/>
          <a:stretch>
            <a:fillRect/>
          </a:stretch>
        </p:blipFill>
        <p:spPr>
          <a:xfrm>
            <a:off x="8179879" y="20951843"/>
            <a:ext cx="2483381" cy="2603027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F3F15333-680A-A439-3526-735C78CC1F32}"/>
              </a:ext>
            </a:extLst>
          </p:cNvPr>
          <p:cNvSpPr txBox="1"/>
          <p:nvPr/>
        </p:nvSpPr>
        <p:spPr>
          <a:xfrm>
            <a:off x="33178157" y="15876690"/>
            <a:ext cx="9726755" cy="2070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Verdana Pro"/>
                <a:ea typeface="+mn-lt"/>
                <a:cs typeface="+mn-lt"/>
              </a:rPr>
              <a:t>Indirect</a:t>
            </a:r>
            <a:r>
              <a:rPr lang="en-US" sz="3200" dirty="0">
                <a:latin typeface="Verdana Pro"/>
                <a:ea typeface="+mn-lt"/>
                <a:cs typeface="+mn-lt"/>
              </a:rPr>
              <a:t> </a:t>
            </a:r>
            <a:r>
              <a:rPr lang="en-US" sz="3200" b="1" dirty="0">
                <a:latin typeface="Verdana Pro"/>
                <a:ea typeface="+mn-lt"/>
                <a:cs typeface="+mn-lt"/>
              </a:rPr>
              <a:t>effects</a:t>
            </a:r>
            <a:r>
              <a:rPr lang="en-US" sz="3200" dirty="0">
                <a:latin typeface="Verdana Pro"/>
                <a:ea typeface="+mn-lt"/>
                <a:cs typeface="+mn-lt"/>
              </a:rPr>
              <a:t> of climate change on ecology, mediated by evolution, may play an important roll on the trajectory of natural communities.</a:t>
            </a:r>
          </a:p>
        </p:txBody>
      </p: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6A464E15-80C4-2BBD-E474-0D1B50980D55}"/>
              </a:ext>
            </a:extLst>
          </p:cNvPr>
          <p:cNvGrpSpPr/>
          <p:nvPr/>
        </p:nvGrpSpPr>
        <p:grpSpPr>
          <a:xfrm>
            <a:off x="33254378" y="18211667"/>
            <a:ext cx="9574426" cy="2983835"/>
            <a:chOff x="33272357" y="21982873"/>
            <a:chExt cx="9574426" cy="2983835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AAB15FF-A8C9-88AC-8A6B-27E7398E7BE8}"/>
                </a:ext>
              </a:extLst>
            </p:cNvPr>
            <p:cNvSpPr/>
            <p:nvPr/>
          </p:nvSpPr>
          <p:spPr>
            <a:xfrm>
              <a:off x="33272357" y="21982873"/>
              <a:ext cx="1820369" cy="1820369"/>
            </a:xfrm>
            <a:prstGeom prst="rect">
              <a:avLst/>
            </a:prstGeom>
            <a:solidFill>
              <a:srgbClr val="E754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91" dirty="0"/>
                <a:t>Climate Change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74E70E7-3B66-F3AC-AD9D-855D05230115}"/>
                </a:ext>
              </a:extLst>
            </p:cNvPr>
            <p:cNvSpPr/>
            <p:nvPr/>
          </p:nvSpPr>
          <p:spPr>
            <a:xfrm>
              <a:off x="37112975" y="21982873"/>
              <a:ext cx="1820369" cy="182036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91" dirty="0"/>
                <a:t>Species A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0FF38B1-D134-FFC4-76C2-2553AB57D94B}"/>
                </a:ext>
              </a:extLst>
            </p:cNvPr>
            <p:cNvSpPr/>
            <p:nvPr/>
          </p:nvSpPr>
          <p:spPr>
            <a:xfrm>
              <a:off x="41026414" y="21982873"/>
              <a:ext cx="1820369" cy="182036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91" dirty="0"/>
                <a:t>Species B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22C270D-011B-1A4E-9917-0193774CAD2E}"/>
                </a:ext>
              </a:extLst>
            </p:cNvPr>
            <p:cNvCxnSpPr>
              <a:cxnSpLocks/>
            </p:cNvCxnSpPr>
            <p:nvPr/>
          </p:nvCxnSpPr>
          <p:spPr>
            <a:xfrm>
              <a:off x="35361365" y="22908816"/>
              <a:ext cx="146846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4EB82A76-F1A0-6866-2AB5-8B6061DF3FD7}"/>
                </a:ext>
              </a:extLst>
            </p:cNvPr>
            <p:cNvCxnSpPr>
              <a:cxnSpLocks/>
            </p:cNvCxnSpPr>
            <p:nvPr/>
          </p:nvCxnSpPr>
          <p:spPr>
            <a:xfrm>
              <a:off x="39138215" y="22908816"/>
              <a:ext cx="156835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Left Bracket 123">
              <a:extLst>
                <a:ext uri="{FF2B5EF4-FFF2-40B4-BE49-F238E27FC236}">
                  <a16:creationId xmlns:a16="http://schemas.microsoft.com/office/drawing/2014/main" id="{8DE1888A-EF4D-05C5-13ED-75AEBDDF5E22}"/>
                </a:ext>
              </a:extLst>
            </p:cNvPr>
            <p:cNvSpPr/>
            <p:nvPr/>
          </p:nvSpPr>
          <p:spPr>
            <a:xfrm rot="16200000">
              <a:off x="37605361" y="21825122"/>
              <a:ext cx="845921" cy="4080878"/>
            </a:xfrm>
            <a:prstGeom prst="leftBracket">
              <a:avLst>
                <a:gd name="adj" fmla="val 124063"/>
              </a:avLst>
            </a:prstGeom>
            <a:ln w="57150">
              <a:solidFill>
                <a:schemeClr val="tx1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43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DF6FE45-6F50-66E3-D49A-379EE0009A0E}"/>
                </a:ext>
              </a:extLst>
            </p:cNvPr>
            <p:cNvSpPr txBox="1"/>
            <p:nvPr/>
          </p:nvSpPr>
          <p:spPr>
            <a:xfrm>
              <a:off x="36542674" y="24337177"/>
              <a:ext cx="3033791" cy="629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91" b="1" i="1" dirty="0"/>
                <a:t>Indirect Effect</a:t>
              </a:r>
              <a:endParaRPr lang="en-US" sz="2182" b="1" i="1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EAE3AB-60AA-C54A-F291-22D173EE9030}"/>
                </a:ext>
              </a:extLst>
            </p:cNvPr>
            <p:cNvSpPr txBox="1"/>
            <p:nvPr/>
          </p:nvSpPr>
          <p:spPr>
            <a:xfrm>
              <a:off x="38455291" y="22256431"/>
              <a:ext cx="30337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i="1" dirty="0"/>
                <a:t>Competition</a:t>
              </a:r>
              <a:endParaRPr lang="en-US" sz="1600" b="1" i="1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09FA6C8-A83D-F59E-58A9-B689D21DF931}"/>
                </a:ext>
              </a:extLst>
            </p:cNvPr>
            <p:cNvSpPr txBox="1"/>
            <p:nvPr/>
          </p:nvSpPr>
          <p:spPr>
            <a:xfrm>
              <a:off x="34514122" y="22273871"/>
              <a:ext cx="30337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i="1" dirty="0"/>
                <a:t>Evolution</a:t>
              </a:r>
              <a:endParaRPr lang="en-US" sz="1600" b="1" i="1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CFCFA25-5539-9302-9B3E-2ADB6B65AB68}"/>
              </a:ext>
            </a:extLst>
          </p:cNvPr>
          <p:cNvSpPr txBox="1"/>
          <p:nvPr/>
        </p:nvSpPr>
        <p:spPr>
          <a:xfrm>
            <a:off x="1104118" y="13156516"/>
            <a:ext cx="6524849" cy="44380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i="1" u="sng" dirty="0" err="1">
                <a:latin typeface="Verdana Pro"/>
                <a:ea typeface="+mn-lt"/>
                <a:cs typeface="+mn-lt"/>
              </a:rPr>
              <a:t>Habrotrocha</a:t>
            </a:r>
            <a:r>
              <a:rPr lang="en-US" sz="3200" i="1" u="sng" dirty="0">
                <a:latin typeface="Verdana Pro"/>
                <a:ea typeface="+mn-lt"/>
                <a:cs typeface="+mn-lt"/>
              </a:rPr>
              <a:t> rosa</a:t>
            </a:r>
            <a:r>
              <a:rPr lang="en-US" sz="3055" u="sng" dirty="0">
                <a:latin typeface="Verdana Pro"/>
                <a:ea typeface="+mn-lt"/>
                <a:cs typeface="+mn-lt"/>
              </a:rPr>
              <a:t>:</a:t>
            </a:r>
          </a:p>
          <a:p>
            <a:pPr marL="498759" indent="-498759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055" dirty="0">
                <a:latin typeface="Verdana Pro"/>
                <a:ea typeface="+mn-lt"/>
                <a:cs typeface="+mn-lt"/>
              </a:rPr>
              <a:t>“Pitcher plant rotifer”</a:t>
            </a:r>
          </a:p>
          <a:p>
            <a:pPr marL="498759" indent="-498759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055" dirty="0">
                <a:latin typeface="Verdana Pro"/>
                <a:ea typeface="+mn-lt"/>
                <a:cs typeface="+mn-lt"/>
              </a:rPr>
              <a:t>Filter-feeding bacterivore</a:t>
            </a:r>
          </a:p>
          <a:p>
            <a:pPr marL="498759" indent="-498759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055" dirty="0">
                <a:latin typeface="Verdana Pro"/>
                <a:ea typeface="+mn-lt"/>
                <a:cs typeface="+mn-lt"/>
              </a:rPr>
              <a:t>Obligately parthenogenetic</a:t>
            </a:r>
            <a:br>
              <a:rPr lang="en-US" sz="3055" dirty="0">
                <a:latin typeface="Verdana Pro"/>
                <a:ea typeface="+mn-lt"/>
                <a:cs typeface="+mn-lt"/>
              </a:rPr>
            </a:br>
            <a:r>
              <a:rPr lang="en-US" sz="3055" dirty="0">
                <a:latin typeface="Verdana Pro"/>
                <a:ea typeface="+mn-lt"/>
                <a:cs typeface="+mn-lt"/>
              </a:rPr>
              <a:t>(only reproduce asexually) </a:t>
            </a:r>
          </a:p>
          <a:p>
            <a:pPr marL="498759" indent="-498759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055" dirty="0" err="1">
                <a:latin typeface="Verdana Pro"/>
                <a:ea typeface="+mn-lt"/>
                <a:cs typeface="+mn-lt"/>
              </a:rPr>
              <a:t>Apomixic</a:t>
            </a:r>
            <a:br>
              <a:rPr lang="en-US" sz="3055" dirty="0">
                <a:latin typeface="Verdana Pro"/>
                <a:ea typeface="+mn-lt"/>
                <a:cs typeface="+mn-lt"/>
              </a:rPr>
            </a:br>
            <a:r>
              <a:rPr lang="en-US" sz="3055" dirty="0">
                <a:latin typeface="Verdana Pro"/>
                <a:ea typeface="+mn-lt"/>
                <a:cs typeface="+mn-lt"/>
              </a:rPr>
              <a:t>(offspring are full-clones of their mothers)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60CEC6-D4A2-D0E8-022C-515CB78A2047}"/>
              </a:ext>
            </a:extLst>
          </p:cNvPr>
          <p:cNvSpPr txBox="1"/>
          <p:nvPr/>
        </p:nvSpPr>
        <p:spPr>
          <a:xfrm>
            <a:off x="5973031" y="29634834"/>
            <a:ext cx="9724780" cy="28707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40080" indent="-498759">
              <a:buFont typeface="Arial" panose="020B0604020202020204" pitchFamily="34" charset="0"/>
              <a:buChar char="•"/>
            </a:pPr>
            <a:r>
              <a:rPr lang="en-US" sz="3000" dirty="0">
                <a:latin typeface="Verdana Pro"/>
                <a:ea typeface="+mn-lt"/>
                <a:cs typeface="+mn-lt"/>
              </a:rPr>
              <a:t>17 clones grown in constant 25</a:t>
            </a:r>
            <a:r>
              <a:rPr lang="en-US" sz="3000" dirty="0"/>
              <a:t>°</a:t>
            </a:r>
            <a:r>
              <a:rPr lang="en-US" sz="3000" dirty="0">
                <a:latin typeface="Verdana Pro"/>
                <a:ea typeface="+mn-lt"/>
                <a:cs typeface="+mn-lt"/>
              </a:rPr>
              <a:t>C and 30</a:t>
            </a:r>
            <a:r>
              <a:rPr lang="en-US" sz="3000" dirty="0"/>
              <a:t>°</a:t>
            </a:r>
            <a:r>
              <a:rPr lang="en-US" sz="3000" dirty="0">
                <a:latin typeface="Verdana Pro"/>
                <a:ea typeface="+mn-lt"/>
                <a:cs typeface="+mn-lt"/>
              </a:rPr>
              <a:t>C for 39 d (</a:t>
            </a:r>
            <a:r>
              <a:rPr lang="en-US" sz="3000" i="1" dirty="0">
                <a:latin typeface="Verdana Pro"/>
                <a:ea typeface="+mn-lt"/>
                <a:cs typeface="+mn-lt"/>
              </a:rPr>
              <a:t>n</a:t>
            </a:r>
            <a:r>
              <a:rPr lang="en-US" sz="3000" dirty="0">
                <a:latin typeface="Verdana Pro"/>
                <a:ea typeface="+mn-lt"/>
                <a:cs typeface="+mn-lt"/>
              </a:rPr>
              <a:t> = 3)</a:t>
            </a:r>
          </a:p>
          <a:p>
            <a:pPr marL="640080" indent="-498759">
              <a:buFont typeface="Arial" panose="020B0604020202020204" pitchFamily="34" charset="0"/>
              <a:buChar char="•"/>
            </a:pPr>
            <a:r>
              <a:rPr lang="en-US" sz="3000" dirty="0">
                <a:latin typeface="Verdana Pro"/>
                <a:ea typeface="+mn-lt"/>
                <a:cs typeface="+mn-lt"/>
              </a:rPr>
              <a:t>Clones represent diversity across 2 sites, 3 leaves per site, 3 clones per leaf</a:t>
            </a:r>
          </a:p>
          <a:p>
            <a:pPr marL="640080" indent="-498759">
              <a:buFont typeface="Arial" panose="020B0604020202020204" pitchFamily="34" charset="0"/>
              <a:buChar char="•"/>
            </a:pPr>
            <a:r>
              <a:rPr lang="en-US" sz="3000" dirty="0">
                <a:latin typeface="Verdana Pro"/>
                <a:ea typeface="+mn-lt"/>
                <a:cs typeface="+mn-lt"/>
              </a:rPr>
              <a:t>0.3 ml sample counted every 3 d</a:t>
            </a:r>
          </a:p>
          <a:p>
            <a:pPr marL="640080" indent="-498759">
              <a:buFont typeface="Arial" panose="020B0604020202020204" pitchFamily="34" charset="0"/>
              <a:buChar char="•"/>
            </a:pPr>
            <a:endParaRPr lang="en-US" sz="3000" dirty="0">
              <a:latin typeface="Verdana Pro"/>
              <a:ea typeface="+mn-lt"/>
              <a:cs typeface="+mn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5FD1FB-9B96-E436-CA08-76E9FF8F7200}"/>
              </a:ext>
            </a:extLst>
          </p:cNvPr>
          <p:cNvSpPr txBox="1"/>
          <p:nvPr/>
        </p:nvSpPr>
        <p:spPr>
          <a:xfrm>
            <a:off x="5973027" y="29029950"/>
            <a:ext cx="11612370" cy="5623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latin typeface="Verdana Pro"/>
                <a:ea typeface="+mn-lt"/>
                <a:cs typeface="+mn-lt"/>
              </a:rPr>
              <a:t>2 </a:t>
            </a:r>
            <a:r>
              <a:rPr lang="en-US" sz="3000" u="sng" dirty="0">
                <a:latin typeface="Verdana Pro"/>
                <a:ea typeface="+mn-lt"/>
                <a:cs typeface="+mn-lt"/>
              </a:rPr>
              <a:t>Temperature Response 	Experiment: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127183A-9726-3AA6-2153-B3435852331F}"/>
              </a:ext>
            </a:extLst>
          </p:cNvPr>
          <p:cNvSpPr txBox="1"/>
          <p:nvPr/>
        </p:nvSpPr>
        <p:spPr>
          <a:xfrm>
            <a:off x="16792962" y="27233653"/>
            <a:ext cx="9183792" cy="45327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40080" indent="-498759">
              <a:buFont typeface="Arial" panose="020B0604020202020204" pitchFamily="34" charset="0"/>
              <a:buChar char="•"/>
            </a:pPr>
            <a:r>
              <a:rPr lang="en-US" sz="3000" dirty="0">
                <a:latin typeface="Verdana Pro"/>
                <a:ea typeface="+mn-lt"/>
                <a:cs typeface="+mn-lt"/>
              </a:rPr>
              <a:t>Maximum growth rate (r) was estimated using a </a:t>
            </a:r>
            <a:r>
              <a:rPr lang="en-US" sz="3000" b="1" dirty="0">
                <a:latin typeface="Verdana Pro"/>
                <a:ea typeface="+mn-lt"/>
                <a:cs typeface="+mn-lt"/>
              </a:rPr>
              <a:t>logistic</a:t>
            </a:r>
            <a:r>
              <a:rPr lang="en-US" sz="3000" dirty="0">
                <a:latin typeface="Verdana Pro"/>
                <a:ea typeface="+mn-lt"/>
                <a:cs typeface="+mn-lt"/>
              </a:rPr>
              <a:t> model (‘</a:t>
            </a:r>
            <a:r>
              <a:rPr lang="en-US" sz="3000" dirty="0" err="1">
                <a:latin typeface="Verdana Pro"/>
                <a:ea typeface="+mn-lt"/>
                <a:cs typeface="+mn-lt"/>
              </a:rPr>
              <a:t>growthrates</a:t>
            </a:r>
            <a:r>
              <a:rPr lang="en-US" sz="3000" dirty="0">
                <a:latin typeface="Verdana Pro"/>
                <a:ea typeface="+mn-lt"/>
                <a:cs typeface="+mn-lt"/>
              </a:rPr>
              <a:t>’, R)</a:t>
            </a:r>
            <a:br>
              <a:rPr lang="en-US" sz="3000" dirty="0">
                <a:latin typeface="Verdana Pro"/>
                <a:ea typeface="+mn-lt"/>
                <a:cs typeface="+mn-lt"/>
              </a:rPr>
            </a:br>
            <a:r>
              <a:rPr lang="en-US" dirty="0">
                <a:latin typeface="Verdana Pro"/>
                <a:ea typeface="+mn-lt"/>
                <a:cs typeface="+mn-lt"/>
              </a:rPr>
              <a:t> </a:t>
            </a:r>
            <a:endParaRPr lang="en-US" sz="3000" dirty="0">
              <a:latin typeface="Verdana Pro"/>
              <a:ea typeface="+mn-lt"/>
              <a:cs typeface="+mn-lt"/>
            </a:endParaRPr>
          </a:p>
          <a:p>
            <a:pPr marL="640080" indent="-498759">
              <a:buFont typeface="Arial" panose="020B0604020202020204" pitchFamily="34" charset="0"/>
              <a:buChar char="•"/>
            </a:pPr>
            <a:r>
              <a:rPr lang="en-US" sz="3000" dirty="0">
                <a:latin typeface="Verdana Pro"/>
                <a:ea typeface="+mn-lt"/>
                <a:cs typeface="+mn-lt"/>
              </a:rPr>
              <a:t>The effect of temperature on growth rate</a:t>
            </a:r>
            <a:r>
              <a:rPr lang="en-US" sz="3000" i="1" dirty="0">
                <a:latin typeface="Verdana Pro"/>
                <a:ea typeface="+mn-lt"/>
                <a:cs typeface="+mn-lt"/>
              </a:rPr>
              <a:t> </a:t>
            </a:r>
            <a:r>
              <a:rPr lang="en-US" sz="3000" dirty="0">
                <a:latin typeface="Verdana Pro"/>
                <a:ea typeface="+mn-lt"/>
                <a:cs typeface="+mn-lt"/>
              </a:rPr>
              <a:t>was tested using a </a:t>
            </a:r>
            <a:r>
              <a:rPr lang="en-US" sz="3000" b="1" dirty="0">
                <a:latin typeface="Verdana Pro"/>
                <a:ea typeface="+mn-lt"/>
                <a:cs typeface="+mn-lt"/>
              </a:rPr>
              <a:t>linear mixed model </a:t>
            </a:r>
            <a:r>
              <a:rPr lang="en-US" sz="3000" dirty="0">
                <a:latin typeface="Verdana Pro"/>
                <a:ea typeface="+mn-lt"/>
                <a:cs typeface="+mn-lt"/>
              </a:rPr>
              <a:t>with site, leaf, and clone included as random effects</a:t>
            </a:r>
          </a:p>
          <a:p>
            <a:pPr marL="640080" indent="-498759">
              <a:buFont typeface="Arial" panose="020B0604020202020204" pitchFamily="34" charset="0"/>
              <a:buChar char="•"/>
            </a:pPr>
            <a:r>
              <a:rPr lang="en-US" sz="3000" dirty="0">
                <a:latin typeface="Verdana Pro"/>
                <a:ea typeface="+mn-lt"/>
                <a:cs typeface="+mn-lt"/>
              </a:rPr>
              <a:t>To meet assumptions, growth rate was transformed using a negative inverse square root: -1 / sqrt(rate)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C4C00E66-1B5E-ECDF-6352-636E7AEC5F89}"/>
              </a:ext>
            </a:extLst>
          </p:cNvPr>
          <p:cNvSpPr txBox="1"/>
          <p:nvPr/>
        </p:nvSpPr>
        <p:spPr>
          <a:xfrm>
            <a:off x="1044214" y="18156301"/>
            <a:ext cx="6524849" cy="739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i="1" u="sng" dirty="0">
                <a:latin typeface="Verdana Pro"/>
                <a:ea typeface="+mn-lt"/>
                <a:cs typeface="+mn-lt"/>
              </a:rPr>
              <a:t>Pitcher Plant Leaf Community:</a:t>
            </a:r>
            <a:endParaRPr lang="en-US" sz="3055" u="sng" dirty="0">
              <a:latin typeface="Verdana Pro"/>
              <a:ea typeface="+mn-lt"/>
              <a:cs typeface="+mn-lt"/>
            </a:endParaRPr>
          </a:p>
        </p:txBody>
      </p:sp>
      <p:pic>
        <p:nvPicPr>
          <p:cNvPr id="291" name="Picture 6" descr="Habrotrocha rosa - Wikipedia">
            <a:extLst>
              <a:ext uri="{FF2B5EF4-FFF2-40B4-BE49-F238E27FC236}">
                <a16:creationId xmlns:a16="http://schemas.microsoft.com/office/drawing/2014/main" id="{72F635B8-62E0-64EB-AF78-A00214AD0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6402">
            <a:off x="7830591" y="18694566"/>
            <a:ext cx="1788550" cy="181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D808326-4E4C-E938-3EAD-6F2F2B0A46DA}"/>
              </a:ext>
            </a:extLst>
          </p:cNvPr>
          <p:cNvGrpSpPr/>
          <p:nvPr/>
        </p:nvGrpSpPr>
        <p:grpSpPr>
          <a:xfrm>
            <a:off x="33385981" y="22605995"/>
            <a:ext cx="9479542" cy="6661428"/>
            <a:chOff x="33250791" y="18894336"/>
            <a:chExt cx="9479542" cy="6661428"/>
          </a:xfrm>
        </p:grpSpPr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8DDB3F2D-BDA8-886F-04F3-8C384843ED90}"/>
                </a:ext>
              </a:extLst>
            </p:cNvPr>
            <p:cNvSpPr/>
            <p:nvPr/>
          </p:nvSpPr>
          <p:spPr>
            <a:xfrm>
              <a:off x="33250791" y="20986654"/>
              <a:ext cx="1726787" cy="2964305"/>
            </a:xfrm>
            <a:prstGeom prst="rect">
              <a:avLst/>
            </a:prstGeom>
            <a:solidFill>
              <a:srgbClr val="954E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91" dirty="0"/>
                <a:t>Mixed-clone Cultures</a:t>
              </a: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62F69519-C954-FEC1-CC6E-135C066812E8}"/>
                </a:ext>
              </a:extLst>
            </p:cNvPr>
            <p:cNvSpPr/>
            <p:nvPr/>
          </p:nvSpPr>
          <p:spPr>
            <a:xfrm>
              <a:off x="35706572" y="20532836"/>
              <a:ext cx="1572463" cy="1548823"/>
            </a:xfrm>
            <a:prstGeom prst="rect">
              <a:avLst/>
            </a:prstGeom>
            <a:solidFill>
              <a:srgbClr val="E671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 30°C</a:t>
              </a: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65F40E09-1B3E-004F-2AEC-D0138D4D6A30}"/>
                </a:ext>
              </a:extLst>
            </p:cNvPr>
            <p:cNvSpPr/>
            <p:nvPr/>
          </p:nvSpPr>
          <p:spPr>
            <a:xfrm>
              <a:off x="35706572" y="22847947"/>
              <a:ext cx="1572463" cy="1548825"/>
            </a:xfrm>
            <a:prstGeom prst="rect">
              <a:avLst/>
            </a:prstGeom>
            <a:solidFill>
              <a:srgbClr val="5196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 25°C</a:t>
              </a:r>
            </a:p>
          </p:txBody>
        </p: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B8E778A3-0390-4FE1-A4E3-6E35FBADBDF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5932" y="21291953"/>
              <a:ext cx="50741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7249E735-F331-A038-2441-7E665479A779}"/>
                </a:ext>
              </a:extLst>
            </p:cNvPr>
            <p:cNvCxnSpPr>
              <a:cxnSpLocks/>
            </p:cNvCxnSpPr>
            <p:nvPr/>
          </p:nvCxnSpPr>
          <p:spPr>
            <a:xfrm>
              <a:off x="35125932" y="23620155"/>
              <a:ext cx="50741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65AD6EEF-7127-B839-56CE-4DC90228FEB6}"/>
                </a:ext>
              </a:extLst>
            </p:cNvPr>
            <p:cNvSpPr txBox="1"/>
            <p:nvPr/>
          </p:nvSpPr>
          <p:spPr>
            <a:xfrm>
              <a:off x="35582616" y="19718570"/>
              <a:ext cx="1820369" cy="562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55" b="1" dirty="0">
                  <a:solidFill>
                    <a:schemeClr val="accent1"/>
                  </a:solidFill>
                </a:rPr>
                <a:t>~50 gen.</a:t>
              </a:r>
              <a:endParaRPr lang="en-US" sz="1745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38AC2777-BA93-51F7-06D1-F0B49B07CCE8}"/>
                </a:ext>
              </a:extLst>
            </p:cNvPr>
            <p:cNvCxnSpPr>
              <a:cxnSpLocks/>
            </p:cNvCxnSpPr>
            <p:nvPr/>
          </p:nvCxnSpPr>
          <p:spPr>
            <a:xfrm>
              <a:off x="37402985" y="21293469"/>
              <a:ext cx="50741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9B671DA5-8932-1ECD-CC94-7F61AA82868E}"/>
                </a:ext>
              </a:extLst>
            </p:cNvPr>
            <p:cNvCxnSpPr>
              <a:cxnSpLocks/>
            </p:cNvCxnSpPr>
            <p:nvPr/>
          </p:nvCxnSpPr>
          <p:spPr>
            <a:xfrm>
              <a:off x="37402985" y="23620155"/>
              <a:ext cx="50741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A8F15B7-5734-4AA6-EFA0-5BBDE4CBF9F6}"/>
                </a:ext>
              </a:extLst>
            </p:cNvPr>
            <p:cNvSpPr/>
            <p:nvPr/>
          </p:nvSpPr>
          <p:spPr>
            <a:xfrm rot="16200000">
              <a:off x="36365710" y="22211098"/>
              <a:ext cx="3863934" cy="5074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25°C Plasticity Buffer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11EC6301-EA5A-BC5C-8E2A-C90A13716AB0}"/>
                </a:ext>
              </a:extLst>
            </p:cNvPr>
            <p:cNvSpPr txBox="1"/>
            <p:nvPr/>
          </p:nvSpPr>
          <p:spPr>
            <a:xfrm>
              <a:off x="37377630" y="19701171"/>
              <a:ext cx="1820369" cy="562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55" b="1" dirty="0">
                  <a:solidFill>
                    <a:schemeClr val="accent1"/>
                  </a:solidFill>
                </a:rPr>
                <a:t>~2 gen.</a:t>
              </a:r>
              <a:endParaRPr lang="en-US" sz="1745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71E528B0-5CAC-E74F-246A-3EC798F58848}"/>
                </a:ext>
              </a:extLst>
            </p:cNvPr>
            <p:cNvCxnSpPr>
              <a:cxnSpLocks/>
            </p:cNvCxnSpPr>
            <p:nvPr/>
          </p:nvCxnSpPr>
          <p:spPr>
            <a:xfrm>
              <a:off x="38690588" y="21307247"/>
              <a:ext cx="50741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B9653D75-73D1-60F7-989A-80278E4DCBF4}"/>
                </a:ext>
              </a:extLst>
            </p:cNvPr>
            <p:cNvCxnSpPr>
              <a:cxnSpLocks/>
            </p:cNvCxnSpPr>
            <p:nvPr/>
          </p:nvCxnSpPr>
          <p:spPr>
            <a:xfrm>
              <a:off x="38664534" y="23638536"/>
              <a:ext cx="50741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D19CFC8E-6684-DA7D-0A96-77A3FE814CBF}"/>
                </a:ext>
              </a:extLst>
            </p:cNvPr>
            <p:cNvSpPr/>
            <p:nvPr/>
          </p:nvSpPr>
          <p:spPr>
            <a:xfrm>
              <a:off x="40006917" y="24150298"/>
              <a:ext cx="1252456" cy="1233627"/>
            </a:xfrm>
            <a:prstGeom prst="rect">
              <a:avLst/>
            </a:prstGeom>
            <a:solidFill>
              <a:srgbClr val="51969C">
                <a:alpha val="36863"/>
              </a:srgbClr>
            </a:solidFill>
            <a:ln w="38100">
              <a:solidFill>
                <a:srgbClr val="51969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C0B1B8D4-232C-4CB2-37A3-C46298D206A7}"/>
                </a:ext>
              </a:extLst>
            </p:cNvPr>
            <p:cNvSpPr/>
            <p:nvPr/>
          </p:nvSpPr>
          <p:spPr>
            <a:xfrm>
              <a:off x="40006917" y="22790652"/>
              <a:ext cx="1252456" cy="1233627"/>
            </a:xfrm>
            <a:prstGeom prst="rect">
              <a:avLst/>
            </a:prstGeom>
            <a:solidFill>
              <a:srgbClr val="51969C">
                <a:alpha val="36863"/>
              </a:srgbClr>
            </a:solidFill>
            <a:ln w="38100">
              <a:solidFill>
                <a:srgbClr val="E671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E8FCE684-CF54-11C6-F878-47A2DA0A6CE9}"/>
                </a:ext>
              </a:extLst>
            </p:cNvPr>
            <p:cNvSpPr/>
            <p:nvPr/>
          </p:nvSpPr>
          <p:spPr>
            <a:xfrm>
              <a:off x="41409409" y="22790652"/>
              <a:ext cx="1252456" cy="1233627"/>
            </a:xfrm>
            <a:prstGeom prst="rect">
              <a:avLst/>
            </a:prstGeom>
            <a:solidFill>
              <a:srgbClr val="51969C">
                <a:alpha val="36863"/>
              </a:srgbClr>
            </a:solidFill>
            <a:ln w="38100">
              <a:solidFill>
                <a:srgbClr val="E671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A5950F33-ABEF-38AB-DC56-4CD530FEB955}"/>
                </a:ext>
              </a:extLst>
            </p:cNvPr>
            <p:cNvSpPr/>
            <p:nvPr/>
          </p:nvSpPr>
          <p:spPr>
            <a:xfrm>
              <a:off x="41409409" y="24150298"/>
              <a:ext cx="1252456" cy="1233627"/>
            </a:xfrm>
            <a:prstGeom prst="rect">
              <a:avLst/>
            </a:prstGeom>
            <a:solidFill>
              <a:srgbClr val="51969C">
                <a:alpha val="36863"/>
              </a:srgbClr>
            </a:solidFill>
            <a:ln w="38100">
              <a:solidFill>
                <a:srgbClr val="51969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5FD648A3-BEB7-E9AB-20A8-5BABA5E8F86E}"/>
                </a:ext>
              </a:extLst>
            </p:cNvPr>
            <p:cNvSpPr/>
            <p:nvPr/>
          </p:nvSpPr>
          <p:spPr>
            <a:xfrm>
              <a:off x="40000440" y="21125838"/>
              <a:ext cx="1252456" cy="1233627"/>
            </a:xfrm>
            <a:prstGeom prst="rect">
              <a:avLst/>
            </a:prstGeom>
            <a:solidFill>
              <a:srgbClr val="E67147">
                <a:alpha val="36863"/>
              </a:srgbClr>
            </a:solidFill>
            <a:ln w="38100">
              <a:solidFill>
                <a:srgbClr val="51969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47705BFD-A789-7930-B2CC-EA295EB1DC6B}"/>
                </a:ext>
              </a:extLst>
            </p:cNvPr>
            <p:cNvSpPr/>
            <p:nvPr/>
          </p:nvSpPr>
          <p:spPr>
            <a:xfrm>
              <a:off x="40000440" y="19766193"/>
              <a:ext cx="1252456" cy="1233627"/>
            </a:xfrm>
            <a:prstGeom prst="rect">
              <a:avLst/>
            </a:prstGeom>
            <a:solidFill>
              <a:srgbClr val="E67147">
                <a:alpha val="36863"/>
              </a:srgbClr>
            </a:solidFill>
            <a:ln w="38100">
              <a:solidFill>
                <a:srgbClr val="E671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0D64E209-3447-CBC3-CE8D-672C82E835FA}"/>
                </a:ext>
              </a:extLst>
            </p:cNvPr>
            <p:cNvSpPr/>
            <p:nvPr/>
          </p:nvSpPr>
          <p:spPr>
            <a:xfrm>
              <a:off x="41402931" y="19766193"/>
              <a:ext cx="1252456" cy="1233627"/>
            </a:xfrm>
            <a:prstGeom prst="rect">
              <a:avLst/>
            </a:prstGeom>
            <a:solidFill>
              <a:srgbClr val="E67147">
                <a:alpha val="36863"/>
              </a:srgbClr>
            </a:solidFill>
            <a:ln w="38100">
              <a:solidFill>
                <a:srgbClr val="E671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23B81482-32F4-C951-865D-4ADD739CC467}"/>
                </a:ext>
              </a:extLst>
            </p:cNvPr>
            <p:cNvSpPr/>
            <p:nvPr/>
          </p:nvSpPr>
          <p:spPr>
            <a:xfrm>
              <a:off x="41402931" y="21125838"/>
              <a:ext cx="1252456" cy="1233627"/>
            </a:xfrm>
            <a:prstGeom prst="rect">
              <a:avLst/>
            </a:prstGeom>
            <a:solidFill>
              <a:srgbClr val="E67147">
                <a:alpha val="36863"/>
              </a:srgbClr>
            </a:solidFill>
            <a:ln w="38100">
              <a:solidFill>
                <a:srgbClr val="51969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55E599EA-A4A1-15E2-6328-54B5F17FF2EE}"/>
                </a:ext>
              </a:extLst>
            </p:cNvPr>
            <p:cNvSpPr txBox="1"/>
            <p:nvPr/>
          </p:nvSpPr>
          <p:spPr>
            <a:xfrm>
              <a:off x="39864612" y="18894336"/>
              <a:ext cx="28657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Competition</a:t>
              </a:r>
              <a:endParaRPr lang="en-US" sz="1600" b="1" dirty="0"/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EECFBF3-228E-8CCD-92D1-4BF30CE558CB}"/>
                </a:ext>
              </a:extLst>
            </p:cNvPr>
            <p:cNvSpPr txBox="1"/>
            <p:nvPr/>
          </p:nvSpPr>
          <p:spPr>
            <a:xfrm>
              <a:off x="40082235" y="19277711"/>
              <a:ext cx="1066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no</a:t>
              </a:r>
              <a:endParaRPr lang="en-US" sz="1400" b="1" dirty="0"/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34ECBAAC-2A40-31B6-12AE-A730C28AC5B5}"/>
                </a:ext>
              </a:extLst>
            </p:cNvPr>
            <p:cNvSpPr txBox="1"/>
            <p:nvPr/>
          </p:nvSpPr>
          <p:spPr>
            <a:xfrm>
              <a:off x="41499010" y="19277711"/>
              <a:ext cx="1066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yes</a:t>
              </a:r>
              <a:endParaRPr lang="en-US" sz="1400" b="1" dirty="0"/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24AA5998-6E0C-A960-F264-E2D42E87FA09}"/>
                </a:ext>
              </a:extLst>
            </p:cNvPr>
            <p:cNvSpPr txBox="1"/>
            <p:nvPr/>
          </p:nvSpPr>
          <p:spPr>
            <a:xfrm rot="16200000">
              <a:off x="37887278" y="23833552"/>
              <a:ext cx="2982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Contemp. Temp</a:t>
              </a:r>
              <a:endParaRPr lang="en-US" sz="14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482E9466-844E-13A4-8DE4-2D87A93DC316}"/>
                </a:ext>
              </a:extLst>
            </p:cNvPr>
            <p:cNvSpPr txBox="1"/>
            <p:nvPr/>
          </p:nvSpPr>
          <p:spPr>
            <a:xfrm rot="16200000">
              <a:off x="39238351" y="23119822"/>
              <a:ext cx="10669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30°C</a:t>
              </a:r>
              <a:endParaRPr lang="en-US" sz="1600" b="1" dirty="0"/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6634A24D-D6FF-8EF9-74A1-152EC64BCF68}"/>
                </a:ext>
              </a:extLst>
            </p:cNvPr>
            <p:cNvSpPr txBox="1"/>
            <p:nvPr/>
          </p:nvSpPr>
          <p:spPr>
            <a:xfrm rot="16200000">
              <a:off x="39238351" y="24438326"/>
              <a:ext cx="10669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25°C</a:t>
              </a:r>
              <a:endParaRPr lang="en-US" sz="1600" b="1" dirty="0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0E70B204-C923-1DB2-BD23-D35D1556F40C}"/>
                </a:ext>
              </a:extLst>
            </p:cNvPr>
            <p:cNvSpPr txBox="1"/>
            <p:nvPr/>
          </p:nvSpPr>
          <p:spPr>
            <a:xfrm rot="16200000">
              <a:off x="37911399" y="20929823"/>
              <a:ext cx="2982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Contemp. Temp</a:t>
              </a:r>
              <a:endParaRPr lang="en-US" sz="1400" b="1" dirty="0"/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150BAD2A-3CDA-E79F-81B8-6F285774A854}"/>
                </a:ext>
              </a:extLst>
            </p:cNvPr>
            <p:cNvSpPr txBox="1"/>
            <p:nvPr/>
          </p:nvSpPr>
          <p:spPr>
            <a:xfrm rot="16200000">
              <a:off x="39262472" y="20216093"/>
              <a:ext cx="10669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30°C</a:t>
              </a:r>
              <a:endParaRPr lang="en-US" sz="1600" b="1" dirty="0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B5482FF8-D95E-D6C0-A97F-EFFE149C8288}"/>
                </a:ext>
              </a:extLst>
            </p:cNvPr>
            <p:cNvSpPr txBox="1"/>
            <p:nvPr/>
          </p:nvSpPr>
          <p:spPr>
            <a:xfrm rot="16200000">
              <a:off x="39262472" y="21534597"/>
              <a:ext cx="10669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25°C</a:t>
              </a:r>
              <a:endParaRPr lang="en-US" sz="1600" b="1" dirty="0"/>
            </a:p>
          </p:txBody>
        </p:sp>
      </p:grpSp>
      <p:sp>
        <p:nvSpPr>
          <p:cNvPr id="331" name="TextBox 330">
            <a:extLst>
              <a:ext uri="{FF2B5EF4-FFF2-40B4-BE49-F238E27FC236}">
                <a16:creationId xmlns:a16="http://schemas.microsoft.com/office/drawing/2014/main" id="{8A783558-D113-4962-99BD-3E876A7AE557}"/>
              </a:ext>
            </a:extLst>
          </p:cNvPr>
          <p:cNvSpPr txBox="1"/>
          <p:nvPr/>
        </p:nvSpPr>
        <p:spPr>
          <a:xfrm>
            <a:off x="33098139" y="21341218"/>
            <a:ext cx="7969787" cy="1824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Verdana Pro"/>
                <a:ea typeface="+mn-lt"/>
                <a:cs typeface="+mn-lt"/>
              </a:rPr>
              <a:t>An ongoing </a:t>
            </a:r>
            <a:r>
              <a:rPr lang="en-US" sz="2800" b="1" dirty="0">
                <a:latin typeface="Verdana Pro"/>
                <a:ea typeface="+mn-lt"/>
                <a:cs typeface="+mn-lt"/>
              </a:rPr>
              <a:t>evolution experiment </a:t>
            </a:r>
            <a:r>
              <a:rPr lang="en-US" sz="2800" dirty="0">
                <a:latin typeface="Verdana Pro"/>
                <a:ea typeface="+mn-lt"/>
                <a:cs typeface="+mn-lt"/>
              </a:rPr>
              <a:t>aims to compare the competitive ability of rotifer populations with different evolutionary histories of temperature.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CC0B16-651D-D71F-F603-3B68999D3A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" t="39167" r="1387" b="17869"/>
          <a:stretch>
            <a:fillRect/>
          </a:stretch>
        </p:blipFill>
        <p:spPr bwMode="auto">
          <a:xfrm>
            <a:off x="1303313" y="26615768"/>
            <a:ext cx="4052457" cy="235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DD3E69-341F-254D-230D-EA6DD5ABB50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9244" t="15885" r="13235" b="39699"/>
          <a:stretch>
            <a:fillRect/>
          </a:stretch>
        </p:blipFill>
        <p:spPr>
          <a:xfrm>
            <a:off x="1303313" y="29324699"/>
            <a:ext cx="4052457" cy="2355916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BCECD9D3-4B2E-BE50-F879-085BF9FC4E7C}"/>
              </a:ext>
            </a:extLst>
          </p:cNvPr>
          <p:cNvSpPr txBox="1"/>
          <p:nvPr/>
        </p:nvSpPr>
        <p:spPr>
          <a:xfrm>
            <a:off x="22797437" y="17817564"/>
            <a:ext cx="7951837" cy="1331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Verdana Pro"/>
                <a:ea typeface="+mn-lt"/>
                <a:cs typeface="+mn-lt"/>
              </a:rPr>
              <a:t>Higher growth rate at higher temperature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7CC35A-9E0E-9B57-B8E7-9F60499A39A5}"/>
              </a:ext>
            </a:extLst>
          </p:cNvPr>
          <p:cNvSpPr txBox="1"/>
          <p:nvPr/>
        </p:nvSpPr>
        <p:spPr>
          <a:xfrm>
            <a:off x="22562260" y="19429216"/>
            <a:ext cx="8891322" cy="34862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Verdana Pro"/>
                <a:ea typeface="+mn-lt"/>
                <a:cs typeface="+mn-lt"/>
              </a:rPr>
              <a:t>Maximum growth rate was </a:t>
            </a:r>
            <a:r>
              <a:rPr lang="en-US" sz="3200" b="1" dirty="0">
                <a:latin typeface="Verdana Pro"/>
                <a:ea typeface="+mn-lt"/>
                <a:cs typeface="+mn-lt"/>
              </a:rPr>
              <a:t>higher</a:t>
            </a:r>
            <a:r>
              <a:rPr lang="en-US" sz="3200" dirty="0">
                <a:latin typeface="Verdana Pro"/>
                <a:ea typeface="+mn-lt"/>
                <a:cs typeface="+mn-lt"/>
              </a:rPr>
              <a:t> at 30</a:t>
            </a:r>
            <a:r>
              <a:rPr lang="en-US" sz="3200" dirty="0">
                <a:latin typeface="Verdana Pro" panose="020B0604030504040204" pitchFamily="34" charset="0"/>
              </a:rPr>
              <a:t>°C across all 17 clones</a:t>
            </a:r>
            <a:br>
              <a:rPr lang="en-US" sz="3200" dirty="0">
                <a:latin typeface="Verdana Pro" panose="020B0604030504040204" pitchFamily="34" charset="0"/>
              </a:rPr>
            </a:br>
            <a:r>
              <a:rPr lang="en-US" sz="2800" dirty="0">
                <a:latin typeface="Verdana Pro" panose="020B0604030504040204" pitchFamily="34" charset="0"/>
              </a:rPr>
              <a:t>(Type III ANOVA: </a:t>
            </a:r>
            <a:r>
              <a:rPr lang="en-US" sz="2800" dirty="0">
                <a:latin typeface="Verdana Pro"/>
                <a:ea typeface="+mn-lt"/>
                <a:cs typeface="+mn-lt"/>
              </a:rPr>
              <a:t>F</a:t>
            </a:r>
            <a:r>
              <a:rPr lang="en-US" sz="2800" baseline="-25000" dirty="0">
                <a:latin typeface="Verdana Pro"/>
                <a:ea typeface="+mn-lt"/>
                <a:cs typeface="+mn-lt"/>
              </a:rPr>
              <a:t>1,84</a:t>
            </a:r>
            <a:r>
              <a:rPr lang="en-US" sz="2800" i="1" dirty="0">
                <a:latin typeface="Verdana Pro"/>
                <a:ea typeface="+mn-lt"/>
                <a:cs typeface="+mn-lt"/>
              </a:rPr>
              <a:t> = </a:t>
            </a:r>
            <a:r>
              <a:rPr lang="en-US" sz="2800" dirty="0">
                <a:latin typeface="Verdana Pro"/>
                <a:ea typeface="+mn-lt"/>
                <a:cs typeface="+mn-lt"/>
              </a:rPr>
              <a:t>4.57, </a:t>
            </a:r>
            <a:r>
              <a:rPr lang="en-US" sz="2800" i="1" dirty="0">
                <a:latin typeface="Verdana Pro" panose="020B0604030504040204" pitchFamily="34" charset="0"/>
              </a:rPr>
              <a:t>p</a:t>
            </a:r>
            <a:r>
              <a:rPr lang="en-US" sz="2800" dirty="0">
                <a:latin typeface="Verdana Pro" panose="020B0604030504040204" pitchFamily="34" charset="0"/>
              </a:rPr>
              <a:t> = 0.03</a:t>
            </a:r>
            <a:r>
              <a:rPr lang="en-US" sz="2800" dirty="0">
                <a:latin typeface="Verdana Pro"/>
                <a:ea typeface="+mn-lt"/>
                <a:cs typeface="+mn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Verdana Pro" panose="020B0604030504040204" pitchFamily="34" charset="0"/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Verdana Pro"/>
                <a:ea typeface="+mn-lt"/>
                <a:cs typeface="+mn-lt"/>
              </a:rPr>
              <a:t>Site</a:t>
            </a:r>
            <a:r>
              <a:rPr lang="en-US" sz="3200" dirty="0">
                <a:latin typeface="Verdana Pro"/>
                <a:ea typeface="+mn-lt"/>
                <a:cs typeface="+mn-lt"/>
              </a:rPr>
              <a:t> (0.66%), </a:t>
            </a:r>
            <a:r>
              <a:rPr lang="en-US" sz="3200" b="1" dirty="0">
                <a:latin typeface="Verdana Pro"/>
                <a:ea typeface="+mn-lt"/>
                <a:cs typeface="+mn-lt"/>
              </a:rPr>
              <a:t>leaf</a:t>
            </a:r>
            <a:r>
              <a:rPr lang="en-US" sz="3200" dirty="0">
                <a:latin typeface="Verdana Pro"/>
                <a:ea typeface="+mn-lt"/>
                <a:cs typeface="+mn-lt"/>
              </a:rPr>
              <a:t> (5.40%), and </a:t>
            </a:r>
            <a:r>
              <a:rPr lang="en-US" sz="3200" b="1" dirty="0">
                <a:latin typeface="Verdana Pro"/>
                <a:ea typeface="+mn-lt"/>
                <a:cs typeface="+mn-lt"/>
              </a:rPr>
              <a:t>clone</a:t>
            </a:r>
            <a:r>
              <a:rPr lang="en-US" sz="3200" dirty="0">
                <a:latin typeface="Verdana Pro"/>
                <a:ea typeface="+mn-lt"/>
                <a:cs typeface="+mn-lt"/>
              </a:rPr>
              <a:t> (2.85%) accounted for a non-trivial amount of total variance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649F3B6-344D-105D-64BC-9932B11F9F7E}"/>
              </a:ext>
            </a:extLst>
          </p:cNvPr>
          <p:cNvGrpSpPr/>
          <p:nvPr/>
        </p:nvGrpSpPr>
        <p:grpSpPr>
          <a:xfrm>
            <a:off x="26188495" y="27013908"/>
            <a:ext cx="5093490" cy="4833230"/>
            <a:chOff x="15949835" y="27449392"/>
            <a:chExt cx="5093490" cy="483323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6D5858F-8CC2-8048-162B-3F101368A984}"/>
                </a:ext>
              </a:extLst>
            </p:cNvPr>
            <p:cNvGrpSpPr/>
            <p:nvPr/>
          </p:nvGrpSpPr>
          <p:grpSpPr>
            <a:xfrm>
              <a:off x="15949835" y="27811856"/>
              <a:ext cx="5000010" cy="4470766"/>
              <a:chOff x="26515035" y="28040232"/>
              <a:chExt cx="5000010" cy="447076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30675EF-2E6A-4FE6-0276-ADA539197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rcRect r="49930"/>
              <a:stretch>
                <a:fillRect/>
              </a:stretch>
            </p:blipFill>
            <p:spPr>
              <a:xfrm>
                <a:off x="27062061" y="28040232"/>
                <a:ext cx="4452984" cy="374761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3604B1-D673-F8EF-9A30-8A7F2DE69512}"/>
                  </a:ext>
                </a:extLst>
              </p:cNvPr>
              <p:cNvSpPr txBox="1"/>
              <p:nvPr/>
            </p:nvSpPr>
            <p:spPr>
              <a:xfrm rot="16200000">
                <a:off x="25257158" y="29551878"/>
                <a:ext cx="3254417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Rotifers in 0.3 ml sample</a:t>
                </a:r>
              </a:p>
              <a:p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41C36-A460-19BE-E56E-A98433DD4D88}"/>
                  </a:ext>
                </a:extLst>
              </p:cNvPr>
              <p:cNvSpPr txBox="1"/>
              <p:nvPr/>
            </p:nvSpPr>
            <p:spPr>
              <a:xfrm>
                <a:off x="28974224" y="31772334"/>
                <a:ext cx="122180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Time (d)</a:t>
                </a:r>
              </a:p>
              <a:p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706861-DC26-B4BC-4027-0921264334FC}"/>
                  </a:ext>
                </a:extLst>
              </p:cNvPr>
              <p:cNvSpPr txBox="1"/>
              <p:nvPr/>
            </p:nvSpPr>
            <p:spPr>
              <a:xfrm>
                <a:off x="27951187" y="29490741"/>
                <a:ext cx="1023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r: 0.1855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8E59B8-4243-A947-F7AC-EE2A40E05D35}"/>
                  </a:ext>
                </a:extLst>
              </p:cNvPr>
              <p:cNvSpPr txBox="1"/>
              <p:nvPr/>
            </p:nvSpPr>
            <p:spPr>
              <a:xfrm>
                <a:off x="28489183" y="28483978"/>
                <a:ext cx="946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K: 58.02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084E0A-6398-C17D-D97E-3CB98FAFCCB3}"/>
                  </a:ext>
                </a:extLst>
              </p:cNvPr>
              <p:cNvSpPr/>
              <p:nvPr/>
            </p:nvSpPr>
            <p:spPr>
              <a:xfrm>
                <a:off x="27800726" y="28406607"/>
                <a:ext cx="661979" cy="3585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A2D70F8-CA47-CE2D-8DF3-27F4E93D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73138" y="28585870"/>
                <a:ext cx="843346" cy="827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68BDE23-CAB9-05E3-89E7-210C1B1596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28922" y="29704144"/>
                <a:ext cx="592329" cy="7166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644069-67C0-2769-9CEA-625A5322CA00}"/>
                </a:ext>
              </a:extLst>
            </p:cNvPr>
            <p:cNvSpPr txBox="1"/>
            <p:nvPr/>
          </p:nvSpPr>
          <p:spPr>
            <a:xfrm>
              <a:off x="16622884" y="27449392"/>
              <a:ext cx="4420441" cy="58002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i="1" dirty="0">
                  <a:latin typeface="Verdana Pro"/>
                  <a:ea typeface="+mn-lt"/>
                  <a:cs typeface="+mn-lt"/>
                </a:rPr>
                <a:t>Example growth curve:</a:t>
              </a:r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A77C3CF3-E601-003A-92E6-F3824D33AB2B}"/>
              </a:ext>
            </a:extLst>
          </p:cNvPr>
          <p:cNvSpPr txBox="1"/>
          <p:nvPr/>
        </p:nvSpPr>
        <p:spPr>
          <a:xfrm>
            <a:off x="12565347" y="7358088"/>
            <a:ext cx="18678620" cy="7778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latin typeface="Verdana Pro"/>
                <a:ea typeface="+mn-lt"/>
                <a:cs typeface="+mn-lt"/>
              </a:rPr>
              <a:t>Response to increased temperature differs among clones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4804D9E-3B0A-E06B-1962-545B904EB052}"/>
              </a:ext>
            </a:extLst>
          </p:cNvPr>
          <p:cNvSpPr txBox="1"/>
          <p:nvPr/>
        </p:nvSpPr>
        <p:spPr>
          <a:xfrm>
            <a:off x="7441398" y="23517228"/>
            <a:ext cx="3862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Sarracenia purpurea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A6AB8E9-E8D0-3FDD-17FF-D605C4F9C449}"/>
              </a:ext>
            </a:extLst>
          </p:cNvPr>
          <p:cNvSpPr>
            <a:spLocks/>
          </p:cNvSpPr>
          <p:nvPr/>
        </p:nvSpPr>
        <p:spPr>
          <a:xfrm>
            <a:off x="32786477" y="6126534"/>
            <a:ext cx="10418666" cy="7895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50">
              <a:ea typeface="+mn-lt"/>
              <a:cs typeface="+mn-lt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1E3B7DA-D7DD-70D8-5AF8-1666678AD45D}"/>
              </a:ext>
            </a:extLst>
          </p:cNvPr>
          <p:cNvSpPr/>
          <p:nvPr/>
        </p:nvSpPr>
        <p:spPr>
          <a:xfrm>
            <a:off x="32786477" y="6125198"/>
            <a:ext cx="10418667" cy="978625"/>
          </a:xfrm>
          <a:prstGeom prst="rect">
            <a:avLst/>
          </a:prstGeom>
          <a:solidFill>
            <a:srgbClr val="E07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 dirty="0">
                <a:latin typeface="Verdana Pro Light"/>
                <a:cs typeface="Calibri"/>
              </a:rPr>
              <a:t>Conclusions</a:t>
            </a:r>
            <a:endParaRPr lang="en-US" sz="1400" dirty="0"/>
          </a:p>
        </p:txBody>
      </p:sp>
      <p:sp>
        <p:nvSpPr>
          <p:cNvPr id="145" name="Right Triangle 144">
            <a:extLst>
              <a:ext uri="{FF2B5EF4-FFF2-40B4-BE49-F238E27FC236}">
                <a16:creationId xmlns:a16="http://schemas.microsoft.com/office/drawing/2014/main" id="{BB4F84A7-857A-1309-D54C-A0A2AF3EF8B9}"/>
              </a:ext>
            </a:extLst>
          </p:cNvPr>
          <p:cNvSpPr/>
          <p:nvPr/>
        </p:nvSpPr>
        <p:spPr>
          <a:xfrm rot="16200000">
            <a:off x="42222253" y="6135444"/>
            <a:ext cx="978625" cy="987161"/>
          </a:xfrm>
          <a:prstGeom prst="rtTriangle">
            <a:avLst/>
          </a:prstGeom>
          <a:solidFill>
            <a:srgbClr val="B36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1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A88AECD-B980-324D-F88B-4EC6D9353E16}"/>
              </a:ext>
            </a:extLst>
          </p:cNvPr>
          <p:cNvSpPr>
            <a:spLocks/>
          </p:cNvSpPr>
          <p:nvPr/>
        </p:nvSpPr>
        <p:spPr>
          <a:xfrm>
            <a:off x="32786477" y="30284975"/>
            <a:ext cx="10418666" cy="2101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50">
              <a:ea typeface="+mn-lt"/>
              <a:cs typeface="+mn-l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B4CC1AA-DD01-103A-0854-DC830333D7C5}"/>
              </a:ext>
            </a:extLst>
          </p:cNvPr>
          <p:cNvSpPr/>
          <p:nvPr/>
        </p:nvSpPr>
        <p:spPr>
          <a:xfrm>
            <a:off x="32786477" y="30261235"/>
            <a:ext cx="10418666" cy="608650"/>
          </a:xfrm>
          <a:prstGeom prst="rect">
            <a:avLst/>
          </a:prstGeom>
          <a:solidFill>
            <a:srgbClr val="E07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dirty="0">
                <a:latin typeface="Verdana Pro Light"/>
                <a:cs typeface="Calibri"/>
              </a:rPr>
              <a:t>Acknowledgments</a:t>
            </a:r>
            <a:endParaRPr 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B0E5E4-1B3D-E290-4C3A-39A2313AA7AB}"/>
              </a:ext>
            </a:extLst>
          </p:cNvPr>
          <p:cNvSpPr txBox="1"/>
          <p:nvPr/>
        </p:nvSpPr>
        <p:spPr>
          <a:xfrm>
            <a:off x="32887134" y="30945887"/>
            <a:ext cx="10232284" cy="1331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Verdana Pro"/>
                <a:ea typeface="+mn-lt"/>
                <a:cs typeface="+mn-lt"/>
              </a:rPr>
              <a:t>Thank you to Dr. Tom Miller, Mark Harris, Dr. Gilberto Flores, and undergrads Vincent Cannizzaro and Breana Morales.</a:t>
            </a:r>
            <a:endParaRPr lang="en-US" sz="2400" dirty="0">
              <a:latin typeface="Verdana Pro"/>
              <a:ea typeface="+mn-lt"/>
              <a:cs typeface="+mn-lt"/>
            </a:endParaRPr>
          </a:p>
          <a:p>
            <a:r>
              <a:rPr lang="en-US" sz="2000" dirty="0">
                <a:latin typeface="Verdana Pro"/>
                <a:ea typeface="+mn-lt"/>
                <a:cs typeface="+mn-lt"/>
              </a:rPr>
              <a:t>This project was supported by the Thesis Support Grant from the CSUN Office of Graduate Studies.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A160E040-E61C-0795-FD6B-13A8F5A7EBDD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2534" b="5549"/>
          <a:stretch>
            <a:fillRect/>
          </a:stretch>
        </p:blipFill>
        <p:spPr>
          <a:xfrm>
            <a:off x="12655487" y="8334808"/>
            <a:ext cx="19050000" cy="7789430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C2A326D9-1CF0-F55D-BDC6-72EBD8C8A6CE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t="83753" b="8057"/>
          <a:stretch>
            <a:fillRect/>
          </a:stretch>
        </p:blipFill>
        <p:spPr>
          <a:xfrm>
            <a:off x="12263087" y="15684135"/>
            <a:ext cx="19484221" cy="452716"/>
          </a:xfrm>
          <a:prstGeom prst="rect">
            <a:avLst/>
          </a:prstGeom>
        </p:spPr>
      </p:pic>
      <p:sp>
        <p:nvSpPr>
          <p:cNvPr id="215" name="Left Bracket 214">
            <a:extLst>
              <a:ext uri="{FF2B5EF4-FFF2-40B4-BE49-F238E27FC236}">
                <a16:creationId xmlns:a16="http://schemas.microsoft.com/office/drawing/2014/main" id="{B488E2AD-A09C-4184-138E-670ECB4656F4}"/>
              </a:ext>
            </a:extLst>
          </p:cNvPr>
          <p:cNvSpPr/>
          <p:nvPr/>
        </p:nvSpPr>
        <p:spPr>
          <a:xfrm rot="16200000">
            <a:off x="14234684" y="15921012"/>
            <a:ext cx="248139" cy="163837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Left Bracket 215">
            <a:extLst>
              <a:ext uri="{FF2B5EF4-FFF2-40B4-BE49-F238E27FC236}">
                <a16:creationId xmlns:a16="http://schemas.microsoft.com/office/drawing/2014/main" id="{2FC5ED39-0526-BD38-238E-8AB4BB42D5A6}"/>
              </a:ext>
            </a:extLst>
          </p:cNvPr>
          <p:cNvSpPr/>
          <p:nvPr/>
        </p:nvSpPr>
        <p:spPr>
          <a:xfrm rot="16200000">
            <a:off x="16907966" y="15494046"/>
            <a:ext cx="241381" cy="2492303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Left Bracket 216">
            <a:extLst>
              <a:ext uri="{FF2B5EF4-FFF2-40B4-BE49-F238E27FC236}">
                <a16:creationId xmlns:a16="http://schemas.microsoft.com/office/drawing/2014/main" id="{CB18B25A-C98E-47FF-CDB0-F42E9F2E7D1B}"/>
              </a:ext>
            </a:extLst>
          </p:cNvPr>
          <p:cNvSpPr/>
          <p:nvPr/>
        </p:nvSpPr>
        <p:spPr>
          <a:xfrm rot="16200000">
            <a:off x="20137395" y="15494046"/>
            <a:ext cx="241381" cy="2492303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Left Bracket 217">
            <a:extLst>
              <a:ext uri="{FF2B5EF4-FFF2-40B4-BE49-F238E27FC236}">
                <a16:creationId xmlns:a16="http://schemas.microsoft.com/office/drawing/2014/main" id="{B551B859-F713-58C2-A20C-70405972B889}"/>
              </a:ext>
            </a:extLst>
          </p:cNvPr>
          <p:cNvSpPr/>
          <p:nvPr/>
        </p:nvSpPr>
        <p:spPr>
          <a:xfrm rot="16200000">
            <a:off x="23351474" y="15494046"/>
            <a:ext cx="241381" cy="2492303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Left Bracket 218">
            <a:extLst>
              <a:ext uri="{FF2B5EF4-FFF2-40B4-BE49-F238E27FC236}">
                <a16:creationId xmlns:a16="http://schemas.microsoft.com/office/drawing/2014/main" id="{41F381DC-D308-416A-BDB7-ED078E0F479B}"/>
              </a:ext>
            </a:extLst>
          </p:cNvPr>
          <p:cNvSpPr/>
          <p:nvPr/>
        </p:nvSpPr>
        <p:spPr>
          <a:xfrm rot="16200000">
            <a:off x="26566389" y="15494046"/>
            <a:ext cx="241381" cy="2492303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Left Bracket 219">
            <a:extLst>
              <a:ext uri="{FF2B5EF4-FFF2-40B4-BE49-F238E27FC236}">
                <a16:creationId xmlns:a16="http://schemas.microsoft.com/office/drawing/2014/main" id="{858D2160-21FB-F96D-39E3-FB3911267DD8}"/>
              </a:ext>
            </a:extLst>
          </p:cNvPr>
          <p:cNvSpPr/>
          <p:nvPr/>
        </p:nvSpPr>
        <p:spPr>
          <a:xfrm rot="16200000">
            <a:off x="29810653" y="15494046"/>
            <a:ext cx="241381" cy="2492303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Left Bracket 220">
            <a:extLst>
              <a:ext uri="{FF2B5EF4-FFF2-40B4-BE49-F238E27FC236}">
                <a16:creationId xmlns:a16="http://schemas.microsoft.com/office/drawing/2014/main" id="{6A14C49D-4DB1-974C-6B29-EB74C6F3E50A}"/>
              </a:ext>
            </a:extLst>
          </p:cNvPr>
          <p:cNvSpPr/>
          <p:nvPr/>
        </p:nvSpPr>
        <p:spPr>
          <a:xfrm rot="16200000">
            <a:off x="17383632" y="13248165"/>
            <a:ext cx="274859" cy="7951837"/>
          </a:xfrm>
          <a:prstGeom prst="leftBracket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Left Bracket 221">
            <a:extLst>
              <a:ext uri="{FF2B5EF4-FFF2-40B4-BE49-F238E27FC236}">
                <a16:creationId xmlns:a16="http://schemas.microsoft.com/office/drawing/2014/main" id="{6040131A-234B-00AB-65B6-5DB7B870E517}"/>
              </a:ext>
            </a:extLst>
          </p:cNvPr>
          <p:cNvSpPr/>
          <p:nvPr/>
        </p:nvSpPr>
        <p:spPr>
          <a:xfrm rot="16200000">
            <a:off x="26556099" y="12774794"/>
            <a:ext cx="282116" cy="8891321"/>
          </a:xfrm>
          <a:prstGeom prst="leftBracket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F24AE798-4003-19D1-44F2-6386DE0B97B2}"/>
              </a:ext>
            </a:extLst>
          </p:cNvPr>
          <p:cNvSpPr txBox="1"/>
          <p:nvPr/>
        </p:nvSpPr>
        <p:spPr>
          <a:xfrm>
            <a:off x="12149035" y="15587602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Clone: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3FC4B9A-F374-52F4-C035-1AD793E3C07F}"/>
              </a:ext>
            </a:extLst>
          </p:cNvPr>
          <p:cNvSpPr txBox="1"/>
          <p:nvPr/>
        </p:nvSpPr>
        <p:spPr>
          <a:xfrm>
            <a:off x="12364487" y="16508061"/>
            <a:ext cx="887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Leaf: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D82A2309-47C3-7A65-8E76-4017D0A9C67E}"/>
              </a:ext>
            </a:extLst>
          </p:cNvPr>
          <p:cNvSpPr txBox="1"/>
          <p:nvPr/>
        </p:nvSpPr>
        <p:spPr>
          <a:xfrm>
            <a:off x="12430339" y="16969190"/>
            <a:ext cx="822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Site: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4135B3F8-6BC9-76F7-EEF8-2EF6384402C2}"/>
              </a:ext>
            </a:extLst>
          </p:cNvPr>
          <p:cNvSpPr txBox="1"/>
          <p:nvPr/>
        </p:nvSpPr>
        <p:spPr>
          <a:xfrm rot="16200000">
            <a:off x="9723618" y="11453505"/>
            <a:ext cx="5183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Maximum growth rate (</a:t>
            </a:r>
            <a:r>
              <a:rPr lang="en-US" sz="3200" i="1" dirty="0"/>
              <a:t>r</a:t>
            </a:r>
            <a:r>
              <a:rPr lang="en-US" sz="3200" dirty="0"/>
              <a:t>) ± SE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8E3CF34-1852-1216-F250-D551202475AD}"/>
              </a:ext>
            </a:extLst>
          </p:cNvPr>
          <p:cNvGrpSpPr/>
          <p:nvPr/>
        </p:nvGrpSpPr>
        <p:grpSpPr>
          <a:xfrm>
            <a:off x="29771060" y="8842378"/>
            <a:ext cx="1529444" cy="1027352"/>
            <a:chOff x="30132829" y="9304857"/>
            <a:chExt cx="1529444" cy="1027352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6FFABDB7-51E5-A407-686C-96A631DA3FAC}"/>
                </a:ext>
              </a:extLst>
            </p:cNvPr>
            <p:cNvSpPr/>
            <p:nvPr/>
          </p:nvSpPr>
          <p:spPr>
            <a:xfrm>
              <a:off x="30132829" y="9883181"/>
              <a:ext cx="416376" cy="416376"/>
            </a:xfrm>
            <a:prstGeom prst="rect">
              <a:avLst/>
            </a:prstGeom>
            <a:solidFill>
              <a:srgbClr val="E6714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BDD2C943-96C8-5533-600A-C7D2AEF155D3}"/>
                </a:ext>
              </a:extLst>
            </p:cNvPr>
            <p:cNvSpPr/>
            <p:nvPr/>
          </p:nvSpPr>
          <p:spPr>
            <a:xfrm>
              <a:off x="30132829" y="9359722"/>
              <a:ext cx="416376" cy="416376"/>
            </a:xfrm>
            <a:prstGeom prst="rect">
              <a:avLst/>
            </a:prstGeom>
            <a:solidFill>
              <a:srgbClr val="5196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D329F2C9-D8F5-CD5C-3EBA-A473323E0726}"/>
                </a:ext>
              </a:extLst>
            </p:cNvPr>
            <p:cNvSpPr txBox="1"/>
            <p:nvPr/>
          </p:nvSpPr>
          <p:spPr>
            <a:xfrm>
              <a:off x="30557373" y="9870544"/>
              <a:ext cx="1104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 30°C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973E21F8-A885-4EB7-8BBD-38E749EAD4BF}"/>
                </a:ext>
              </a:extLst>
            </p:cNvPr>
            <p:cNvSpPr txBox="1"/>
            <p:nvPr/>
          </p:nvSpPr>
          <p:spPr>
            <a:xfrm>
              <a:off x="30550479" y="9304857"/>
              <a:ext cx="1104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 25°C</a:t>
              </a:r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9CDF5345-CCD0-E404-5288-7F8590C3394A}"/>
              </a:ext>
            </a:extLst>
          </p:cNvPr>
          <p:cNvSpPr txBox="1"/>
          <p:nvPr/>
        </p:nvSpPr>
        <p:spPr>
          <a:xfrm>
            <a:off x="14567275" y="8855327"/>
            <a:ext cx="845477" cy="5931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Verdana Pro"/>
                <a:ea typeface="+mn-lt"/>
                <a:cs typeface="+mn-lt"/>
              </a:rPr>
              <a:t>*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3A70D2F-6664-BEDB-B5A1-482E058127EE}"/>
              </a:ext>
            </a:extLst>
          </p:cNvPr>
          <p:cNvSpPr txBox="1"/>
          <p:nvPr/>
        </p:nvSpPr>
        <p:spPr>
          <a:xfrm>
            <a:off x="15635612" y="9099026"/>
            <a:ext cx="845477" cy="5931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Verdana Pro"/>
                <a:ea typeface="+mn-lt"/>
                <a:cs typeface="+mn-lt"/>
              </a:rPr>
              <a:t>*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5C64C5A8-F56B-284B-80C5-F6E7DEBD0632}"/>
              </a:ext>
            </a:extLst>
          </p:cNvPr>
          <p:cNvSpPr txBox="1"/>
          <p:nvPr/>
        </p:nvSpPr>
        <p:spPr>
          <a:xfrm>
            <a:off x="17763169" y="8769224"/>
            <a:ext cx="845477" cy="5931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Verdana Pro"/>
                <a:ea typeface="+mn-lt"/>
                <a:cs typeface="+mn-lt"/>
              </a:rPr>
              <a:t>*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207C35A4-B437-EBE3-622F-68A8689FD46A}"/>
              </a:ext>
            </a:extLst>
          </p:cNvPr>
          <p:cNvSpPr txBox="1"/>
          <p:nvPr/>
        </p:nvSpPr>
        <p:spPr>
          <a:xfrm>
            <a:off x="19654493" y="9928751"/>
            <a:ext cx="845477" cy="5931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Verdana Pro"/>
                <a:ea typeface="+mn-lt"/>
                <a:cs typeface="+mn-lt"/>
              </a:rPr>
              <a:t>*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A719D06-EE73-7990-53D1-FC4E398CC1F2}"/>
              </a:ext>
            </a:extLst>
          </p:cNvPr>
          <p:cNvSpPr txBox="1"/>
          <p:nvPr/>
        </p:nvSpPr>
        <p:spPr>
          <a:xfrm>
            <a:off x="21795848" y="12125443"/>
            <a:ext cx="845477" cy="5931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Verdana Pro"/>
                <a:ea typeface="+mn-lt"/>
                <a:cs typeface="+mn-lt"/>
              </a:rPr>
              <a:t>*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DC0841D9-F2B8-3977-5681-26962FADA7F8}"/>
              </a:ext>
            </a:extLst>
          </p:cNvPr>
          <p:cNvSpPr txBox="1"/>
          <p:nvPr/>
        </p:nvSpPr>
        <p:spPr>
          <a:xfrm>
            <a:off x="25251611" y="12257031"/>
            <a:ext cx="845477" cy="5931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Verdana Pro"/>
                <a:ea typeface="+mn-lt"/>
                <a:cs typeface="+mn-lt"/>
              </a:rPr>
              <a:t>*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3624DC79-FFFC-EA6B-C933-C1C291F1A34A}"/>
              </a:ext>
            </a:extLst>
          </p:cNvPr>
          <p:cNvSpPr txBox="1"/>
          <p:nvPr/>
        </p:nvSpPr>
        <p:spPr>
          <a:xfrm>
            <a:off x="26350618" y="10634330"/>
            <a:ext cx="845477" cy="5931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Verdana Pro"/>
                <a:ea typeface="+mn-lt"/>
                <a:cs typeface="+mn-lt"/>
              </a:rPr>
              <a:t>*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8F006F4-29D3-A4A6-9C96-30F47293B7F8}"/>
              </a:ext>
            </a:extLst>
          </p:cNvPr>
          <p:cNvSpPr txBox="1"/>
          <p:nvPr/>
        </p:nvSpPr>
        <p:spPr>
          <a:xfrm>
            <a:off x="28193852" y="12718612"/>
            <a:ext cx="845477" cy="5931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Verdana Pro"/>
                <a:ea typeface="+mn-lt"/>
                <a:cs typeface="+mn-lt"/>
              </a:rPr>
              <a:t>*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BCF3F79-289C-36D1-34DD-C8B3ABA41E02}"/>
              </a:ext>
            </a:extLst>
          </p:cNvPr>
          <p:cNvSpPr txBox="1"/>
          <p:nvPr/>
        </p:nvSpPr>
        <p:spPr>
          <a:xfrm>
            <a:off x="12153651" y="16032752"/>
            <a:ext cx="1100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Effect: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5BA72003-7690-FCA7-BF9F-93C343D29616}"/>
              </a:ext>
            </a:extLst>
          </p:cNvPr>
          <p:cNvSpPr txBox="1"/>
          <p:nvPr/>
        </p:nvSpPr>
        <p:spPr>
          <a:xfrm>
            <a:off x="13361795" y="16077515"/>
            <a:ext cx="845477" cy="470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>
                <a:latin typeface="Verdana Pro"/>
                <a:ea typeface="+mn-lt"/>
                <a:cs typeface="+mn-lt"/>
              </a:rPr>
              <a:t>ns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8941B3B6-6C1F-4AEF-3FDA-DD6551FCE0BE}"/>
              </a:ext>
            </a:extLst>
          </p:cNvPr>
          <p:cNvSpPr txBox="1"/>
          <p:nvPr/>
        </p:nvSpPr>
        <p:spPr>
          <a:xfrm>
            <a:off x="14432041" y="16077515"/>
            <a:ext cx="845477" cy="470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Verdana Pro"/>
                <a:ea typeface="+mn-lt"/>
                <a:cs typeface="+mn-lt"/>
              </a:rPr>
              <a:t>(+)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1DE6E82-7988-0E53-FD29-83DBB974AE1E}"/>
              </a:ext>
            </a:extLst>
          </p:cNvPr>
          <p:cNvSpPr txBox="1"/>
          <p:nvPr/>
        </p:nvSpPr>
        <p:spPr>
          <a:xfrm>
            <a:off x="16580604" y="16077515"/>
            <a:ext cx="845477" cy="470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>
                <a:latin typeface="Verdana Pro"/>
                <a:ea typeface="+mn-lt"/>
                <a:cs typeface="+mn-lt"/>
              </a:rPr>
              <a:t>ns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5C892B0E-3A69-9D48-2918-BDC9C101E142}"/>
              </a:ext>
            </a:extLst>
          </p:cNvPr>
          <p:cNvSpPr txBox="1"/>
          <p:nvPr/>
        </p:nvSpPr>
        <p:spPr>
          <a:xfrm>
            <a:off x="18758216" y="16077515"/>
            <a:ext cx="845477" cy="470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>
                <a:latin typeface="Verdana Pro"/>
                <a:ea typeface="+mn-lt"/>
                <a:cs typeface="+mn-lt"/>
              </a:rPr>
              <a:t>ns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C06DFD2-9D34-8AF7-812A-195502083F53}"/>
              </a:ext>
            </a:extLst>
          </p:cNvPr>
          <p:cNvSpPr txBox="1"/>
          <p:nvPr/>
        </p:nvSpPr>
        <p:spPr>
          <a:xfrm>
            <a:off x="20866950" y="16077515"/>
            <a:ext cx="845477" cy="470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>
                <a:latin typeface="Verdana Pro"/>
                <a:ea typeface="+mn-lt"/>
                <a:cs typeface="+mn-lt"/>
              </a:rPr>
              <a:t>ns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727B4923-B07F-A762-3C28-2B8371F5D51D}"/>
              </a:ext>
            </a:extLst>
          </p:cNvPr>
          <p:cNvSpPr txBox="1"/>
          <p:nvPr/>
        </p:nvSpPr>
        <p:spPr>
          <a:xfrm>
            <a:off x="23049425" y="16077515"/>
            <a:ext cx="845477" cy="470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>
                <a:latin typeface="Verdana Pro"/>
                <a:ea typeface="+mn-lt"/>
                <a:cs typeface="+mn-lt"/>
              </a:rPr>
              <a:t>ns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EA0A687E-D590-3745-615B-2EAAAB7D8E88}"/>
              </a:ext>
            </a:extLst>
          </p:cNvPr>
          <p:cNvSpPr txBox="1"/>
          <p:nvPr/>
        </p:nvSpPr>
        <p:spPr>
          <a:xfrm>
            <a:off x="24097175" y="16077515"/>
            <a:ext cx="845477" cy="470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>
                <a:latin typeface="Verdana Pro"/>
                <a:ea typeface="+mn-lt"/>
                <a:cs typeface="+mn-lt"/>
              </a:rPr>
              <a:t>ns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C0F3984-C92E-F774-060D-45D0513391BA}"/>
              </a:ext>
            </a:extLst>
          </p:cNvPr>
          <p:cNvSpPr txBox="1"/>
          <p:nvPr/>
        </p:nvSpPr>
        <p:spPr>
          <a:xfrm>
            <a:off x="27335675" y="16077515"/>
            <a:ext cx="845477" cy="470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>
                <a:latin typeface="Verdana Pro"/>
                <a:ea typeface="+mn-lt"/>
                <a:cs typeface="+mn-lt"/>
              </a:rPr>
              <a:t>ns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872D586A-5E85-25B3-B222-BB1864B163F0}"/>
              </a:ext>
            </a:extLst>
          </p:cNvPr>
          <p:cNvSpPr txBox="1"/>
          <p:nvPr/>
        </p:nvSpPr>
        <p:spPr>
          <a:xfrm>
            <a:off x="29508604" y="16077515"/>
            <a:ext cx="845477" cy="470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>
                <a:latin typeface="Verdana Pro"/>
                <a:ea typeface="+mn-lt"/>
                <a:cs typeface="+mn-lt"/>
              </a:rPr>
              <a:t>ns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8C8D43C1-A0FC-AD62-1DB9-00C4CC3E3C08}"/>
              </a:ext>
            </a:extLst>
          </p:cNvPr>
          <p:cNvSpPr txBox="1"/>
          <p:nvPr/>
        </p:nvSpPr>
        <p:spPr>
          <a:xfrm>
            <a:off x="30533305" y="16077515"/>
            <a:ext cx="845477" cy="470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>
                <a:latin typeface="Verdana Pro"/>
                <a:ea typeface="+mn-lt"/>
                <a:cs typeface="+mn-lt"/>
              </a:rPr>
              <a:t>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3573032-D870-7C93-0ECA-397978E3C87B}"/>
              </a:ext>
            </a:extLst>
          </p:cNvPr>
          <p:cNvSpPr txBox="1"/>
          <p:nvPr/>
        </p:nvSpPr>
        <p:spPr>
          <a:xfrm>
            <a:off x="19825993" y="16077515"/>
            <a:ext cx="845477" cy="470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Verdana Pro"/>
                <a:ea typeface="+mn-lt"/>
                <a:cs typeface="+mn-lt"/>
              </a:rPr>
              <a:t>(-)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7C3A3E0-C294-4B02-B358-F65C615BD722}"/>
              </a:ext>
            </a:extLst>
          </p:cNvPr>
          <p:cNvSpPr txBox="1"/>
          <p:nvPr/>
        </p:nvSpPr>
        <p:spPr>
          <a:xfrm>
            <a:off x="15514751" y="16077515"/>
            <a:ext cx="845477" cy="470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Verdana Pro"/>
                <a:ea typeface="+mn-lt"/>
                <a:cs typeface="+mn-lt"/>
              </a:rPr>
              <a:t>(+)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894B4E3-BDD0-BE21-8DE7-838EA7A00086}"/>
              </a:ext>
            </a:extLst>
          </p:cNvPr>
          <p:cNvSpPr txBox="1"/>
          <p:nvPr/>
        </p:nvSpPr>
        <p:spPr>
          <a:xfrm>
            <a:off x="17657587" y="16077515"/>
            <a:ext cx="845477" cy="470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Verdana Pro"/>
                <a:ea typeface="+mn-lt"/>
                <a:cs typeface="+mn-lt"/>
              </a:rPr>
              <a:t>(+)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43AABA-BF71-C82A-17A3-7E62FCB6889F}"/>
              </a:ext>
            </a:extLst>
          </p:cNvPr>
          <p:cNvSpPr txBox="1"/>
          <p:nvPr/>
        </p:nvSpPr>
        <p:spPr>
          <a:xfrm>
            <a:off x="21986179" y="16077515"/>
            <a:ext cx="845477" cy="470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Verdana Pro"/>
                <a:ea typeface="+mn-lt"/>
                <a:cs typeface="+mn-lt"/>
              </a:rPr>
              <a:t>(-)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C79F12B-AB3C-A7D0-FCCA-C17729C7210D}"/>
              </a:ext>
            </a:extLst>
          </p:cNvPr>
          <p:cNvSpPr txBox="1"/>
          <p:nvPr/>
        </p:nvSpPr>
        <p:spPr>
          <a:xfrm>
            <a:off x="25227037" y="16077515"/>
            <a:ext cx="845477" cy="470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Verdana Pro"/>
                <a:ea typeface="+mn-lt"/>
                <a:cs typeface="+mn-lt"/>
              </a:rPr>
              <a:t>(+)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6413EF6-4D7D-660B-E1F6-BA1641DFE2E0}"/>
              </a:ext>
            </a:extLst>
          </p:cNvPr>
          <p:cNvSpPr txBox="1"/>
          <p:nvPr/>
        </p:nvSpPr>
        <p:spPr>
          <a:xfrm>
            <a:off x="26278379" y="16077515"/>
            <a:ext cx="845477" cy="470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Verdana Pro"/>
                <a:ea typeface="+mn-lt"/>
                <a:cs typeface="+mn-lt"/>
              </a:rPr>
              <a:t>(+)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7370441-A70A-E655-E8BC-6B61ABB8BD19}"/>
              </a:ext>
            </a:extLst>
          </p:cNvPr>
          <p:cNvSpPr txBox="1"/>
          <p:nvPr/>
        </p:nvSpPr>
        <p:spPr>
          <a:xfrm>
            <a:off x="28384742" y="16077515"/>
            <a:ext cx="845477" cy="470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Verdana Pro"/>
                <a:ea typeface="+mn-lt"/>
                <a:cs typeface="+mn-lt"/>
              </a:rPr>
              <a:t>(-)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DC7AEE1-C042-B3F2-56B7-8B4F1D16F373}"/>
              </a:ext>
            </a:extLst>
          </p:cNvPr>
          <p:cNvSpPr txBox="1"/>
          <p:nvPr/>
        </p:nvSpPr>
        <p:spPr>
          <a:xfrm>
            <a:off x="29681368" y="9899911"/>
            <a:ext cx="1766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Mean ± SE</a:t>
            </a:r>
          </a:p>
          <a:p>
            <a:r>
              <a:rPr lang="en-US" sz="2400" b="1" i="1" dirty="0"/>
              <a:t>n</a:t>
            </a:r>
            <a:r>
              <a:rPr lang="en-US" sz="2400" b="1" dirty="0"/>
              <a:t> = 3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7BF6C779-3685-D444-CC4E-D5980D917B07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3475" b="9806"/>
          <a:stretch>
            <a:fillRect/>
          </a:stretch>
        </p:blipFill>
        <p:spPr>
          <a:xfrm>
            <a:off x="13725827" y="17977910"/>
            <a:ext cx="8642344" cy="55180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86F4E3-189D-AB8F-84BA-F90E826FDF36}"/>
              </a:ext>
            </a:extLst>
          </p:cNvPr>
          <p:cNvSpPr/>
          <p:nvPr/>
        </p:nvSpPr>
        <p:spPr>
          <a:xfrm>
            <a:off x="13276982" y="20466671"/>
            <a:ext cx="341285" cy="216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55FB6-7494-B4D0-DE73-C017FB5D9DC8}"/>
              </a:ext>
            </a:extLst>
          </p:cNvPr>
          <p:cNvSpPr txBox="1"/>
          <p:nvPr/>
        </p:nvSpPr>
        <p:spPr>
          <a:xfrm rot="16200000">
            <a:off x="10708068" y="19993923"/>
            <a:ext cx="46657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Average maximum growth </a:t>
            </a:r>
          </a:p>
          <a:p>
            <a:pPr algn="ctr"/>
            <a:r>
              <a:rPr lang="en-US" sz="3200" dirty="0"/>
              <a:t>rate (</a:t>
            </a:r>
            <a:r>
              <a:rPr lang="en-US" sz="3200" i="1" dirty="0"/>
              <a:t>r</a:t>
            </a:r>
            <a:r>
              <a:rPr lang="en-US" sz="3200" dirty="0"/>
              <a:t>) ± SE</a:t>
            </a:r>
            <a:endParaRPr lang="en-US" sz="32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E9C4D3-7FDD-E032-A290-A3611808FCC5}"/>
              </a:ext>
            </a:extLst>
          </p:cNvPr>
          <p:cNvSpPr/>
          <p:nvPr/>
        </p:nvSpPr>
        <p:spPr>
          <a:xfrm>
            <a:off x="16730955" y="23863815"/>
            <a:ext cx="1031855" cy="304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5D7211-90AF-68A0-75F5-7B35ACE594B8}"/>
              </a:ext>
            </a:extLst>
          </p:cNvPr>
          <p:cNvSpPr/>
          <p:nvPr/>
        </p:nvSpPr>
        <p:spPr>
          <a:xfrm>
            <a:off x="15524682" y="23617516"/>
            <a:ext cx="3399141" cy="340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F938D3-F311-626E-8DC8-C82D0DABD334}"/>
              </a:ext>
            </a:extLst>
          </p:cNvPr>
          <p:cNvSpPr txBox="1"/>
          <p:nvPr/>
        </p:nvSpPr>
        <p:spPr>
          <a:xfrm>
            <a:off x="16020970" y="23517228"/>
            <a:ext cx="893406" cy="54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25°C</a:t>
            </a:r>
            <a:endParaRPr lang="en-US" sz="3200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7E80DA-4F65-5FBF-8FB6-2E00AE371477}"/>
              </a:ext>
            </a:extLst>
          </p:cNvPr>
          <p:cNvSpPr txBox="1"/>
          <p:nvPr/>
        </p:nvSpPr>
        <p:spPr>
          <a:xfrm>
            <a:off x="19647190" y="23494587"/>
            <a:ext cx="893406" cy="54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30°C</a:t>
            </a:r>
            <a:endParaRPr lang="en-US" sz="3200" i="1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F118262-3A7B-57E7-5FA3-9923D7BCB577}"/>
              </a:ext>
            </a:extLst>
          </p:cNvPr>
          <p:cNvSpPr txBox="1"/>
          <p:nvPr/>
        </p:nvSpPr>
        <p:spPr>
          <a:xfrm>
            <a:off x="16839035" y="26485036"/>
            <a:ext cx="9183792" cy="5623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latin typeface="Verdana Pro"/>
                <a:ea typeface="+mn-lt"/>
                <a:cs typeface="+mn-lt"/>
              </a:rPr>
              <a:t>3 </a:t>
            </a:r>
            <a:r>
              <a:rPr lang="en-US" sz="3000" u="sng" dirty="0">
                <a:latin typeface="Verdana Pro"/>
                <a:ea typeface="+mn-lt"/>
                <a:cs typeface="+mn-lt"/>
              </a:rPr>
              <a:t>Data Analysis: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273C48D-91D3-0D65-916C-C6E68C1ED5BD}"/>
              </a:ext>
            </a:extLst>
          </p:cNvPr>
          <p:cNvSpPr txBox="1"/>
          <p:nvPr/>
        </p:nvSpPr>
        <p:spPr>
          <a:xfrm>
            <a:off x="5992970" y="26489578"/>
            <a:ext cx="10366605" cy="5623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latin typeface="Verdana Pro"/>
                <a:ea typeface="+mn-lt"/>
                <a:cs typeface="+mn-lt"/>
              </a:rPr>
              <a:t>1 </a:t>
            </a:r>
            <a:r>
              <a:rPr lang="en-US" sz="3000" u="sng" dirty="0">
                <a:latin typeface="Verdana Pro"/>
                <a:ea typeface="+mn-lt"/>
                <a:cs typeface="+mn-lt"/>
              </a:rPr>
              <a:t>Field Collection &amp; Isolation: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5B2C018-3168-938E-5EF1-F2A429EDDB5F}"/>
              </a:ext>
            </a:extLst>
          </p:cNvPr>
          <p:cNvSpPr txBox="1"/>
          <p:nvPr/>
        </p:nvSpPr>
        <p:spPr>
          <a:xfrm>
            <a:off x="33008357" y="7338749"/>
            <a:ext cx="9974905" cy="12087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1" dirty="0">
                <a:latin typeface="Verdana Pro"/>
                <a:ea typeface="+mn-lt"/>
                <a:cs typeface="+mn-lt"/>
              </a:rPr>
              <a:t>On average, </a:t>
            </a:r>
            <a:r>
              <a:rPr lang="en-US" sz="3491" i="1" dirty="0">
                <a:latin typeface="Verdana Pro"/>
                <a:ea typeface="+mn-lt"/>
                <a:cs typeface="+mn-lt"/>
              </a:rPr>
              <a:t>H. rosa</a:t>
            </a:r>
            <a:r>
              <a:rPr lang="en-US" sz="3491" dirty="0">
                <a:latin typeface="Verdana Pro"/>
                <a:ea typeface="+mn-lt"/>
                <a:cs typeface="+mn-lt"/>
              </a:rPr>
              <a:t> grew </a:t>
            </a:r>
            <a:r>
              <a:rPr lang="en-US" sz="3491" b="1" dirty="0">
                <a:latin typeface="Verdana Pro"/>
                <a:ea typeface="+mn-lt"/>
                <a:cs typeface="+mn-lt"/>
              </a:rPr>
              <a:t>faster</a:t>
            </a:r>
            <a:r>
              <a:rPr lang="en-US" sz="3491" dirty="0">
                <a:latin typeface="Verdana Pro"/>
                <a:ea typeface="+mn-lt"/>
                <a:cs typeface="+mn-lt"/>
              </a:rPr>
              <a:t> at 30</a:t>
            </a:r>
            <a:r>
              <a:rPr lang="en-US" sz="3600" dirty="0">
                <a:latin typeface="Verdana Pro" panose="020B0604030504040204" pitchFamily="34" charset="0"/>
              </a:rPr>
              <a:t>°</a:t>
            </a:r>
            <a:r>
              <a:rPr lang="en-US" sz="3491" dirty="0">
                <a:latin typeface="Verdana Pro"/>
                <a:ea typeface="+mn-lt"/>
                <a:cs typeface="+mn-lt"/>
              </a:rPr>
              <a:t>C when compared to 25</a:t>
            </a:r>
            <a:r>
              <a:rPr lang="en-US" sz="3600" dirty="0">
                <a:latin typeface="Verdana Pro" panose="020B0604030504040204" pitchFamily="34" charset="0"/>
              </a:rPr>
              <a:t>°C</a:t>
            </a:r>
            <a:endParaRPr lang="en-US" sz="3491" dirty="0">
              <a:latin typeface="Verdana Pro"/>
              <a:ea typeface="+mn-lt"/>
              <a:cs typeface="+mn-lt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4793A37F-7856-D482-549E-6EAA164EA2D3}"/>
              </a:ext>
            </a:extLst>
          </p:cNvPr>
          <p:cNvSpPr txBox="1"/>
          <p:nvPr/>
        </p:nvSpPr>
        <p:spPr>
          <a:xfrm>
            <a:off x="33054081" y="8901113"/>
            <a:ext cx="9974905" cy="2467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1" b="1" dirty="0">
                <a:latin typeface="Verdana Pro"/>
                <a:ea typeface="+mn-lt"/>
                <a:cs typeface="+mn-lt"/>
              </a:rPr>
              <a:t>Variance</a:t>
            </a:r>
            <a:r>
              <a:rPr lang="en-US" sz="3491" dirty="0">
                <a:latin typeface="Verdana Pro"/>
                <a:ea typeface="+mn-lt"/>
                <a:cs typeface="+mn-lt"/>
              </a:rPr>
              <a:t> in response to increased temperature among clones: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Verdana Pro"/>
                <a:ea typeface="+mn-lt"/>
                <a:cs typeface="+mn-lt"/>
              </a:rPr>
              <a:t>5 respond with </a:t>
            </a:r>
            <a:r>
              <a:rPr lang="en-US" sz="2800" b="1" dirty="0">
                <a:solidFill>
                  <a:srgbClr val="00B050"/>
                </a:solidFill>
                <a:latin typeface="Verdana Pro"/>
                <a:ea typeface="+mn-lt"/>
                <a:cs typeface="+mn-lt"/>
              </a:rPr>
              <a:t>increased</a:t>
            </a:r>
            <a:r>
              <a:rPr lang="en-US" sz="2800" dirty="0">
                <a:latin typeface="Verdana Pro"/>
                <a:ea typeface="+mn-lt"/>
                <a:cs typeface="+mn-lt"/>
              </a:rPr>
              <a:t> </a:t>
            </a:r>
            <a:r>
              <a:rPr lang="en-US" sz="2800" i="1" dirty="0">
                <a:latin typeface="Verdana Pro"/>
                <a:ea typeface="+mn-lt"/>
                <a:cs typeface="+mn-lt"/>
              </a:rPr>
              <a:t>r</a:t>
            </a:r>
            <a:endParaRPr lang="en-US" sz="2800" dirty="0">
              <a:latin typeface="Verdana Pro"/>
              <a:ea typeface="+mn-lt"/>
              <a:cs typeface="+mn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Verdana Pro"/>
                <a:ea typeface="+mn-lt"/>
                <a:cs typeface="+mn-lt"/>
              </a:rPr>
              <a:t>3 respond with </a:t>
            </a:r>
            <a:r>
              <a:rPr lang="en-US" sz="2800" b="1" dirty="0">
                <a:solidFill>
                  <a:srgbClr val="C00000"/>
                </a:solidFill>
                <a:latin typeface="Verdana Pro"/>
                <a:ea typeface="+mn-lt"/>
                <a:cs typeface="+mn-lt"/>
              </a:rPr>
              <a:t>decreased</a:t>
            </a:r>
            <a:r>
              <a:rPr lang="en-US" sz="2800" dirty="0">
                <a:latin typeface="Verdana Pro"/>
                <a:ea typeface="+mn-lt"/>
                <a:cs typeface="+mn-lt"/>
              </a:rPr>
              <a:t> </a:t>
            </a:r>
            <a:r>
              <a:rPr lang="en-US" sz="2800" i="1" dirty="0">
                <a:latin typeface="Verdana Pro"/>
                <a:ea typeface="+mn-lt"/>
                <a:cs typeface="+mn-lt"/>
              </a:rPr>
              <a:t>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Verdana Pro"/>
                <a:ea typeface="+mn-lt"/>
                <a:cs typeface="+mn-lt"/>
              </a:rPr>
              <a:t>9 with no sig. response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1A541F6D-10F6-6D9C-1796-E2D5203D70A4}"/>
              </a:ext>
            </a:extLst>
          </p:cNvPr>
          <p:cNvSpPr txBox="1"/>
          <p:nvPr/>
        </p:nvSpPr>
        <p:spPr>
          <a:xfrm>
            <a:off x="33054081" y="11591037"/>
            <a:ext cx="9974905" cy="1068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1" dirty="0">
                <a:latin typeface="Verdana Pro"/>
                <a:ea typeface="+mn-lt"/>
                <a:cs typeface="+mn-lt"/>
              </a:rPr>
              <a:t>Variation in response unrelated to </a:t>
            </a:r>
            <a:r>
              <a:rPr lang="en-US" sz="3491" b="1" dirty="0">
                <a:latin typeface="Verdana Pro"/>
                <a:ea typeface="+mn-lt"/>
                <a:cs typeface="+mn-lt"/>
              </a:rPr>
              <a:t>space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Verdana Pro"/>
                <a:ea typeface="+mn-lt"/>
                <a:cs typeface="+mn-lt"/>
              </a:rPr>
              <a:t>Site contributed &lt;1% of total variance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5A4BC750-4524-0B81-EA72-FAA17405EC3C}"/>
              </a:ext>
            </a:extLst>
          </p:cNvPr>
          <p:cNvSpPr txBox="1"/>
          <p:nvPr/>
        </p:nvSpPr>
        <p:spPr>
          <a:xfrm>
            <a:off x="33019347" y="12923776"/>
            <a:ext cx="9974905" cy="6379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9753" tIns="49876" rIns="99753" bIns="4987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91" dirty="0">
                <a:latin typeface="Verdana Pro"/>
                <a:ea typeface="+mn-lt"/>
                <a:cs typeface="+mn-lt"/>
              </a:rPr>
              <a:t>Potential for rapid evolution…? </a:t>
            </a:r>
            <a:endParaRPr lang="en-US" sz="3491" b="1" dirty="0">
              <a:latin typeface="Verdana Pro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5752</TotalTime>
  <Words>636</Words>
  <Application>Microsoft Office PowerPoint</Application>
  <PresentationFormat>Custom</PresentationFormat>
  <Paragraphs>118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Verdana Pro</vt:lpstr>
      <vt:lpstr>Verdana Pro Light</vt:lpstr>
      <vt:lpstr>Office 2013 - 2022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Mendelson</dc:creator>
  <cp:lastModifiedBy>Mendelson, Alex</cp:lastModifiedBy>
  <cp:revision>706</cp:revision>
  <dcterms:created xsi:type="dcterms:W3CDTF">2022-10-23T23:21:32Z</dcterms:created>
  <dcterms:modified xsi:type="dcterms:W3CDTF">2025-06-17T15:29:28Z</dcterms:modified>
</cp:coreProperties>
</file>